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theme/themeOverride12.xml" ContentType="application/vnd.openxmlformats-officedocument.themeOverride+xml"/>
  <Override PartName="/ppt/theme/themeOverride30.xml" ContentType="application/vnd.openxmlformats-officedocument.themeOverr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theme/themeOverride39.xml" ContentType="application/vnd.openxmlformats-officedocument.themeOverr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theme/themeOverride17.xml" ContentType="application/vnd.openxmlformats-officedocument.themeOverride+xml"/>
  <Override PartName="/ppt/theme/themeOverride28.xml" ContentType="application/vnd.openxmlformats-officedocument.themeOverr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theme/themeOverride24.xml" ContentType="application/vnd.openxmlformats-officedocument.themeOverride+xml"/>
  <Override PartName="/ppt/theme/themeOverride35.xml" ContentType="application/vnd.openxmlformats-officedocument.themeOverr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Override13.xml" ContentType="application/vnd.openxmlformats-officedocument.themeOverride+xml"/>
  <Override PartName="/ppt/theme/themeOverride42.xml" ContentType="application/vnd.openxmlformats-officedocument.themeOverr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theme/themeOverride20.xml" ContentType="application/vnd.openxmlformats-officedocument.themeOverride+xml"/>
  <Override PartName="/ppt/theme/themeOverride31.xml" ContentType="application/vnd.openxmlformats-officedocument.themeOverr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theme/themeOverride29.xml" ContentType="application/vnd.openxmlformats-officedocument.themeOverride+xml"/>
  <Override PartName="/ppt/notesSlides/notesSlide33.xml" ContentType="application/vnd.openxmlformats-officedocument.presentationml.notesSlide+xml"/>
  <Override PartName="/ppt/theme/themeOverride38.xml" ContentType="application/vnd.openxmlformats-officedocument.themeOverr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theme/themeOverride18.xml" ContentType="application/vnd.openxmlformats-officedocument.themeOverride+xml"/>
  <Override PartName="/ppt/notesSlides/notesSlide20.xml" ContentType="application/vnd.openxmlformats-officedocument.presentationml.notesSlide+xml"/>
  <Override PartName="/ppt/theme/themeOverride27.xml" ContentType="application/vnd.openxmlformats-officedocument.themeOverride+xml"/>
  <Override PartName="/ppt/notesSlides/notesSlide31.xml" ContentType="application/vnd.openxmlformats-officedocument.presentationml.notesSlide+xml"/>
  <Override PartName="/ppt/theme/themeOverride36.xml" ContentType="application/vnd.openxmlformats-officedocument.themeOverride+xml"/>
  <Override PartName="/ppt/notesSlides/notesSlide40.xml" ContentType="application/vnd.openxmlformats-officedocument.presentationml.notesSlide+xml"/>
  <Override PartName="/ppt/theme/themeOverride45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16.xml" ContentType="application/vnd.openxmlformats-officedocument.themeOverride+xml"/>
  <Override PartName="/ppt/theme/themeOverride25.xml" ContentType="application/vnd.openxmlformats-officedocument.themeOverride+xml"/>
  <Override PartName="/ppt/theme/themeOverride34.xml" ContentType="application/vnd.openxmlformats-officedocument.themeOverride+xml"/>
  <Override PartName="/ppt/theme/themeOverride43.xml" ContentType="application/vnd.openxmlformats-officedocument.themeOverr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theme/themeOverride9.xml" ContentType="application/vnd.openxmlformats-officedocument.themeOverride+xml"/>
  <Override PartName="/ppt/theme/themeOverride14.xml" ContentType="application/vnd.openxmlformats-officedocument.themeOverride+xml"/>
  <Override PartName="/ppt/theme/themeOverride23.xml" ContentType="application/vnd.openxmlformats-officedocument.themeOverride+xml"/>
  <Override PartName="/ppt/theme/themeOverride32.xml" ContentType="application/vnd.openxmlformats-officedocument.themeOverride+xml"/>
  <Override PartName="/ppt/theme/themeOverride41.xml" ContentType="application/vnd.openxmlformats-officedocument.themeOverr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  <Override PartName="/ppt/theme/themeOverride21.xml" ContentType="application/vnd.openxmlformats-officedocument.themeOverr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Override10.xml" ContentType="application/vnd.openxmlformats-officedocument.themeOverrid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theme/themeOverride3.xml" ContentType="application/vnd.openxmlformats-officedocument.themeOverr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theme/themeOverride19.xml" ContentType="application/vnd.openxmlformats-officedocument.themeOverr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theme/themeOverride37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15.xml" ContentType="application/vnd.openxmlformats-officedocument.themeOverride+xml"/>
  <Override PartName="/ppt/theme/themeOverride26.xml" ContentType="application/vnd.openxmlformats-officedocument.themeOverride+xml"/>
  <Override PartName="/ppt/theme/themeOverride44.xml" ContentType="application/vnd.openxmlformats-officedocument.themeOverr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theme/themeOverride22.xml" ContentType="application/vnd.openxmlformats-officedocument.themeOverride+xml"/>
  <Override PartName="/ppt/theme/themeOverride33.xml" ContentType="application/vnd.openxmlformats-officedocument.themeOverr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notesSlides/notesSlide1.xml" ContentType="application/vnd.openxmlformats-officedocument.presentationml.notesSlide+xml"/>
  <Override PartName="/ppt/theme/themeOverride8.xml" ContentType="application/vnd.openxmlformats-officedocument.themeOverride+xml"/>
  <Override PartName="/ppt/theme/themeOverride11.xml" ContentType="application/vnd.openxmlformats-officedocument.themeOverride+xml"/>
  <Override PartName="/ppt/theme/themeOverride40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theme/themeOverride4.xml" ContentType="application/vnd.openxmlformats-officedocument.themeOverride+xml"/>
  <Override PartName="/ppt/notesSlides/notesSlide3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47"/>
  </p:notesMasterIdLst>
  <p:sldIdLst>
    <p:sldId id="256" r:id="rId2"/>
    <p:sldId id="300" r:id="rId3"/>
    <p:sldId id="299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302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rgbClr val="00808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D2D1"/>
          </a:solidFill>
        </a:fill>
      </a:tcStyle>
    </a:wholeTbl>
    <a:band2H>
      <a:tcTxStyle/>
      <a:tcStyle>
        <a:tcBdr/>
        <a:fill>
          <a:solidFill>
            <a:srgbClr val="E6EAEA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6462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6462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6462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rgbClr val="00808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2E8E8"/>
          </a:solidFill>
        </a:fill>
      </a:tcStyle>
    </a:wholeTbl>
    <a:band2H>
      <a:tcTxStyle/>
      <a:tcStyle>
        <a:tcBdr/>
        <a:fill>
          <a:solidFill>
            <a:srgbClr val="F1F4F4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ABFBF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ABFB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ABFB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rgbClr val="00808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2D2E5"/>
          </a:solidFill>
        </a:fill>
      </a:tcStyle>
    </a:wholeTbl>
    <a:band2H>
      <a:tcTxStyle/>
      <a:tcStyle>
        <a:tcBdr/>
        <a:fill>
          <a:solidFill>
            <a:srgbClr val="EAEAF2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6365B4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6365B4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6365B4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rgbClr val="00808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CEC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6462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808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8080"/>
              </a:solidFill>
              <a:prstDash val="solid"/>
              <a:bevel/>
            </a:ln>
          </a:top>
          <a:bottom>
            <a:ln w="25400" cap="flat">
              <a:solidFill>
                <a:srgbClr val="00808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8080"/>
              </a:solidFill>
              <a:prstDash val="solid"/>
              <a:bevel/>
            </a:ln>
          </a:top>
          <a:bottom>
            <a:ln w="25400" cap="flat">
              <a:solidFill>
                <a:srgbClr val="00808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6462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rgbClr val="00808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D7D7"/>
          </a:solidFill>
        </a:fill>
      </a:tcStyle>
    </a:wholeTbl>
    <a:band2H>
      <a:tcTxStyle/>
      <a:tcStyle>
        <a:tcBdr/>
        <a:fill>
          <a:solidFill>
            <a:srgbClr val="E6ECEC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8080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8080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8080"/>
          </a:solidFill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508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254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8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 noProof="0">
              <a:sym typeface="Avenir Roman"/>
            </a:endParaRPr>
          </a:p>
        </p:txBody>
      </p:sp>
      <p:sp>
        <p:nvSpPr>
          <p:cNvPr id="25" name="Shape 2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 smtClean="0">
              <a:sym typeface="Avenir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25000"/>
      </a:lnSpc>
      <a:spcBef>
        <a:spcPct val="30000"/>
      </a:spcBef>
      <a:spcAft>
        <a:spcPct val="0"/>
      </a:spcAft>
      <a:defRPr sz="2400">
        <a:solidFill>
          <a:schemeClr val="tx1"/>
        </a:solidFill>
        <a:latin typeface="+mj-lt"/>
        <a:ea typeface="+mj-ea"/>
        <a:cs typeface="Arial" charset="0"/>
        <a:sym typeface="Avenir Roman"/>
      </a:defRPr>
    </a:lvl1pPr>
    <a:lvl2pPr marL="742950" indent="-285750" algn="l" defTabSz="457200" rtl="0" eaLnBrk="0" fontAlgn="base" hangingPunct="0">
      <a:lnSpc>
        <a:spcPct val="125000"/>
      </a:lnSpc>
      <a:spcBef>
        <a:spcPct val="30000"/>
      </a:spcBef>
      <a:spcAft>
        <a:spcPct val="0"/>
      </a:spcAft>
      <a:defRPr sz="2400">
        <a:solidFill>
          <a:schemeClr val="tx1"/>
        </a:solidFill>
        <a:latin typeface="+mj-lt"/>
        <a:ea typeface="+mj-ea"/>
        <a:cs typeface="Arial" charset="0"/>
        <a:sym typeface="Avenir Roman"/>
      </a:defRPr>
    </a:lvl2pPr>
    <a:lvl3pPr marL="1143000" indent="-228600" algn="l" defTabSz="457200" rtl="0" eaLnBrk="0" fontAlgn="base" hangingPunct="0">
      <a:lnSpc>
        <a:spcPct val="125000"/>
      </a:lnSpc>
      <a:spcBef>
        <a:spcPct val="30000"/>
      </a:spcBef>
      <a:spcAft>
        <a:spcPct val="0"/>
      </a:spcAft>
      <a:defRPr sz="2400">
        <a:solidFill>
          <a:schemeClr val="tx1"/>
        </a:solidFill>
        <a:latin typeface="+mj-lt"/>
        <a:ea typeface="+mj-ea"/>
        <a:cs typeface="Arial" charset="0"/>
        <a:sym typeface="Avenir Roman"/>
      </a:defRPr>
    </a:lvl3pPr>
    <a:lvl4pPr marL="1600200" indent="-228600" algn="l" defTabSz="457200" rtl="0" eaLnBrk="0" fontAlgn="base" hangingPunct="0">
      <a:lnSpc>
        <a:spcPct val="125000"/>
      </a:lnSpc>
      <a:spcBef>
        <a:spcPct val="30000"/>
      </a:spcBef>
      <a:spcAft>
        <a:spcPct val="0"/>
      </a:spcAft>
      <a:defRPr sz="2400">
        <a:solidFill>
          <a:schemeClr val="tx1"/>
        </a:solidFill>
        <a:latin typeface="+mj-lt"/>
        <a:ea typeface="+mj-ea"/>
        <a:cs typeface="Arial" charset="0"/>
        <a:sym typeface="Avenir Roman"/>
      </a:defRPr>
    </a:lvl4pPr>
    <a:lvl5pPr marL="2057400" indent="-228600" algn="l" defTabSz="457200" rtl="0" eaLnBrk="0" fontAlgn="base" hangingPunct="0">
      <a:lnSpc>
        <a:spcPct val="125000"/>
      </a:lnSpc>
      <a:spcBef>
        <a:spcPct val="30000"/>
      </a:spcBef>
      <a:spcAft>
        <a:spcPct val="0"/>
      </a:spcAft>
      <a:defRPr sz="2400">
        <a:solidFill>
          <a:schemeClr val="tx1"/>
        </a:solidFill>
        <a:latin typeface="+mj-lt"/>
        <a:ea typeface="+mj-ea"/>
        <a:cs typeface="Arial" charset="0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3379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3584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3789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3993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4198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4403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4608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4813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5017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5222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5427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5632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5837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6041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6246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6451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6656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686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7065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7270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7475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7680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7885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8089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8294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8499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8704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8909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9113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9318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9523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9728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9933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10137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10342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10547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2355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2765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2969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3174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5D1CFB-D8D9-44BD-AA2B-2E9E70E1E058}" type="datetimeFigureOut">
              <a:rPr lang="de-DE"/>
              <a:pPr>
                <a:defRPr/>
              </a:pPr>
              <a:t>18.07.2017</a:t>
            </a:fld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C7F0FF-6D58-4DA8-A3FC-39F5084C37B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060A4-EF00-4EA0-A1F6-3D1A51A3BE51}" type="datetimeFigureOut">
              <a:rPr lang="de-DE"/>
              <a:pPr>
                <a:defRPr/>
              </a:pPr>
              <a:t>18.07.2017</a:t>
            </a:fld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722BD-792B-47DB-8F95-93B10505A68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7AD6B-F95B-40D3-BCC4-B467D7D01AD1}" type="datetimeFigureOut">
              <a:rPr lang="de-DE"/>
              <a:pPr>
                <a:defRPr/>
              </a:pPr>
              <a:t>18.07.2017</a:t>
            </a:fld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42ADE-E985-47FD-A4BD-E64B23C9100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591A5-C4CA-47A3-8C65-754C1179BCFE}" type="datetimeFigureOut">
              <a:rPr lang="de-DE"/>
              <a:pPr>
                <a:defRPr/>
              </a:pPr>
              <a:t>18.07.2017</a:t>
            </a:fld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ECB776-3751-4B7E-9AA5-D0F00444222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0628E4-81AD-4055-874B-90A90A3464C1}" type="datetimeFigureOut">
              <a:rPr lang="de-DE"/>
              <a:pPr>
                <a:defRPr/>
              </a:pPr>
              <a:t>18.07.2017</a:t>
            </a:fld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8328A6-ECCA-4FE6-8D21-4DBC078F49B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7A755-72DC-4F80-86C6-BF3374155618}" type="datetimeFigureOut">
              <a:rPr lang="de-DE"/>
              <a:pPr>
                <a:defRPr/>
              </a:pPr>
              <a:t>18.07.2017</a:t>
            </a:fld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537A1-6952-4585-A48A-A11136F79C5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2E552-F047-4816-987B-2B42E9180FE9}" type="datetimeFigureOut">
              <a:rPr lang="de-DE"/>
              <a:pPr>
                <a:defRPr/>
              </a:pPr>
              <a:t>18.07.2017</a:t>
            </a:fld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5A0893-90D8-4B0F-B4BB-DFB923C354C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470A84-DE3C-4936-B02C-FEA740EA4EAD}" type="datetimeFigureOut">
              <a:rPr lang="de-DE"/>
              <a:pPr>
                <a:defRPr/>
              </a:pPr>
              <a:t>18.07.2017</a:t>
            </a:fld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8AD12F-0345-43E2-BDC4-C556AA04616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3BF69-F953-4732-B258-1E20EC19BA21}" type="datetimeFigureOut">
              <a:rPr lang="de-DE"/>
              <a:pPr>
                <a:defRPr/>
              </a:pPr>
              <a:t>18.07.2017</a:t>
            </a:fld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57D67-5623-4BA2-BDE3-C2C915DBE2A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76CD04-FE2A-48EE-970A-22B0983259A8}" type="datetimeFigureOut">
              <a:rPr lang="de-DE"/>
              <a:pPr>
                <a:defRPr/>
              </a:pPr>
              <a:t>18.07.2017</a:t>
            </a:fld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366ED3-9D78-425C-BF22-1BB249359C1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04785-F30D-4DED-81B3-E454827C6ADC}" type="datetimeFigureOut">
              <a:rPr lang="de-DE"/>
              <a:pPr>
                <a:defRPr/>
              </a:pPr>
              <a:t>18.07.2017</a:t>
            </a:fld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77FDE-19AD-48F0-8681-35BC2DDE00F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26833D3B-ED91-48D8-B2AE-291C81C97C5C}" type="datetimeFigureOut">
              <a:rPr lang="de-DE"/>
              <a:pPr>
                <a:defRPr/>
              </a:pPr>
              <a:t>18.07.2017</a:t>
            </a:fld>
            <a:endParaRPr lang="de-DE"/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95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809AF1D0-3151-4096-B63B-1E331645657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7" r:id="rId1"/>
    <p:sldLayoutId id="2147483676" r:id="rId2"/>
    <p:sldLayoutId id="2147483675" r:id="rId3"/>
    <p:sldLayoutId id="2147483674" r:id="rId4"/>
    <p:sldLayoutId id="2147483673" r:id="rId5"/>
    <p:sldLayoutId id="2147483672" r:id="rId6"/>
    <p:sldLayoutId id="2147483671" r:id="rId7"/>
    <p:sldLayoutId id="2147483670" r:id="rId8"/>
    <p:sldLayoutId id="2147483669" r:id="rId9"/>
    <p:sldLayoutId id="2147483668" r:id="rId10"/>
    <p:sldLayoutId id="21474836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4" Type="http://schemas.openxmlformats.org/officeDocument/2006/relationships/hyperlink" Target="http://www.drjoachim-selle.de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8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0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3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2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558CF1BF-1604-40F4-A611-34175B2E594C}" type="slidenum">
              <a:rPr lang="de-DE" smtClean="0">
                <a:effectLst/>
                <a:sym typeface="Arial" charset="0"/>
              </a:rPr>
              <a:pPr/>
              <a:t>1</a:t>
            </a:fld>
            <a:endParaRPr lang="de-DE" smtClean="0">
              <a:effectLst/>
              <a:sym typeface="Arial" charset="0"/>
            </a:endParaRPr>
          </a:p>
        </p:txBody>
      </p:sp>
      <p:sp>
        <p:nvSpPr>
          <p:cNvPr id="28" name="Shape 28"/>
          <p:cNvSpPr>
            <a:spLocks noGrp="1"/>
          </p:cNvSpPr>
          <p:nvPr>
            <p:ph type="title" idx="4294967295"/>
          </p:nvPr>
        </p:nvSpPr>
        <p:spPr>
          <a:xfrm>
            <a:off x="684213" y="1412875"/>
            <a:ext cx="7772400" cy="1470025"/>
          </a:xfrm>
        </p:spPr>
        <p:txBody>
          <a:bodyPr lIns="0" tIns="0" rIns="0" bIns="0"/>
          <a:lstStyle/>
          <a:p>
            <a:pPr eaLnBrk="1" hangingPunct="1">
              <a:defRPr/>
            </a:pPr>
            <a:r>
              <a:rPr lang="de-DE">
                <a:solidFill>
                  <a:schemeClr val="tx1"/>
                </a:solidFill>
              </a:rPr>
              <a:t>Sucht : eine palliative Situation</a:t>
            </a:r>
          </a:p>
        </p:txBody>
      </p:sp>
      <p:sp>
        <p:nvSpPr>
          <p:cNvPr id="29" name="Shape 29"/>
          <p:cNvSpPr>
            <a:spLocks noGrp="1"/>
          </p:cNvSpPr>
          <p:nvPr>
            <p:ph type="body" idx="4294967295"/>
          </p:nvPr>
        </p:nvSpPr>
        <p:spPr>
          <a:xfrm>
            <a:off x="1331913" y="3429000"/>
            <a:ext cx="6400800" cy="1784350"/>
          </a:xfrm>
        </p:spPr>
        <p:txBody>
          <a:bodyPr lIns="0" tIns="0" rIns="0" bIns="0">
            <a:normAutofit/>
          </a:bodyPr>
          <a:lstStyle/>
          <a:p>
            <a:pPr marL="0" indent="0" algn="ctr" eaLnBrk="1" hangingPunct="1">
              <a:lnSpc>
                <a:spcPct val="80000"/>
              </a:lnSpc>
              <a:spcBef>
                <a:spcPts val="300"/>
              </a:spcBef>
              <a:buFont typeface="Wingdings" pitchFamily="2" charset="2"/>
              <a:buNone/>
              <a:defRPr/>
            </a:pPr>
            <a:r>
              <a:rPr lang="de-DE" sz="1600" smtClean="0"/>
              <a:t>Der gegenwärtige Stand (31.12.2016) in Diagnostik und Therapie am Beispiel von Suchtkranken in Castrop-Rauxel </a:t>
            </a:r>
          </a:p>
          <a:p>
            <a:pPr marL="0" indent="0" algn="ctr" eaLnBrk="1" hangingPunct="1">
              <a:lnSpc>
                <a:spcPct val="80000"/>
              </a:lnSpc>
              <a:spcBef>
                <a:spcPts val="300"/>
              </a:spcBef>
              <a:buFont typeface="Wingdings" pitchFamily="2" charset="2"/>
              <a:buNone/>
              <a:defRPr/>
            </a:pPr>
            <a:r>
              <a:rPr lang="de-DE" sz="1600" smtClean="0"/>
              <a:t>(Kreis Recklinghausen).</a:t>
            </a: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de-DE" sz="1600" smtClean="0"/>
          </a:p>
          <a:p>
            <a:pPr marL="0" indent="0" algn="ctr" eaLnBrk="1" hangingPunct="1">
              <a:lnSpc>
                <a:spcPct val="80000"/>
              </a:lnSpc>
              <a:spcBef>
                <a:spcPts val="300"/>
              </a:spcBef>
              <a:buFont typeface="Wingdings" pitchFamily="2" charset="2"/>
              <a:buNone/>
              <a:defRPr/>
            </a:pPr>
            <a:r>
              <a:rPr lang="de-DE" sz="1600" smtClean="0"/>
              <a:t>Dr. med. Joachim Selle</a:t>
            </a:r>
          </a:p>
          <a:p>
            <a:pPr marL="0" indent="0" algn="ctr" eaLnBrk="1" hangingPunct="1">
              <a:lnSpc>
                <a:spcPct val="80000"/>
              </a:lnSpc>
              <a:spcBef>
                <a:spcPts val="300"/>
              </a:spcBef>
              <a:buFont typeface="Wingdings" pitchFamily="2" charset="2"/>
              <a:buNone/>
              <a:defRPr/>
            </a:pPr>
            <a:r>
              <a:rPr lang="de-DE" sz="1600" smtClean="0"/>
              <a:t>Arzt f. Innere Medizin</a:t>
            </a:r>
          </a:p>
          <a:p>
            <a:pPr marL="0" indent="0" algn="ctr" eaLnBrk="1" hangingPunct="1">
              <a:lnSpc>
                <a:spcPct val="80000"/>
              </a:lnSpc>
              <a:spcBef>
                <a:spcPts val="300"/>
              </a:spcBef>
              <a:buFont typeface="Wingdings" pitchFamily="2" charset="2"/>
              <a:buNone/>
              <a:defRPr/>
            </a:pPr>
            <a:r>
              <a:rPr lang="de-DE" sz="1600" smtClean="0"/>
              <a:t>Suchtmedizin</a:t>
            </a:r>
          </a:p>
          <a:p>
            <a:pPr marL="0" indent="0" algn="ctr" eaLnBrk="1" hangingPunct="1">
              <a:lnSpc>
                <a:spcPct val="80000"/>
              </a:lnSpc>
              <a:spcBef>
                <a:spcPts val="300"/>
              </a:spcBef>
              <a:buFont typeface="Wingdings" pitchFamily="2" charset="2"/>
              <a:buNone/>
              <a:defRPr/>
            </a:pPr>
            <a:r>
              <a:rPr lang="de-DE" sz="1600" smtClean="0"/>
              <a:t>Betriebsmedizin</a:t>
            </a:r>
          </a:p>
          <a:p>
            <a:pPr marL="0" indent="0" algn="ctr" eaLnBrk="1" hangingPunct="1">
              <a:lnSpc>
                <a:spcPct val="80000"/>
              </a:lnSpc>
              <a:spcBef>
                <a:spcPts val="400"/>
              </a:spcBef>
              <a:buFont typeface="Wingdings" pitchFamily="2" charset="2"/>
              <a:buNone/>
              <a:defRPr/>
            </a:pPr>
            <a:r>
              <a:rPr lang="de-DE" sz="1600" u="sng" smtClean="0">
                <a:hlinkClick r:id="rId4"/>
              </a:rPr>
              <a:t>www.DrJoachim-Selle.de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fill="hold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hape 5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304800"/>
          </a:xfrm>
          <a:noFill/>
          <a:ln w="12700">
            <a:miter lim="400000"/>
          </a:ln>
        </p:spPr>
        <p:txBody>
          <a:bodyPr lIns="45719" rIns="45719" anchor="t">
            <a:spAutoFit/>
          </a:bodyPr>
          <a:lstStyle/>
          <a:p>
            <a:fld id="{DE4BF33D-6791-4E3F-AE74-6F48A5B44691}" type="slidenum">
              <a:rPr lang="de-DE" smtClean="0">
                <a:effectLst/>
                <a:sym typeface="Arial" charset="0"/>
              </a:rPr>
              <a:pPr/>
              <a:t>10</a:t>
            </a:fld>
            <a:endParaRPr lang="de-DE" smtClean="0">
              <a:effectLst/>
              <a:sym typeface="Arial" charset="0"/>
            </a:endParaRPr>
          </a:p>
        </p:txBody>
      </p:sp>
      <p:sp>
        <p:nvSpPr>
          <p:cNvPr id="15362" name="Shape 55"/>
          <p:cNvSpPr>
            <a:spLocks noGrp="1"/>
          </p:cNvSpPr>
          <p:nvPr>
            <p:ph type="title" idx="4294967295"/>
          </p:nvPr>
        </p:nvSpPr>
        <p:spPr/>
        <p:txBody>
          <a:bodyPr lIns="45719" rIns="45719"/>
          <a:lstStyle/>
          <a:p>
            <a:pPr eaLnBrk="1" hangingPunct="1">
              <a:defRPr/>
            </a:pPr>
            <a:r>
              <a:rPr lang="de-DE" smtClean="0">
                <a:solidFill>
                  <a:schemeClr val="tx1"/>
                </a:solidFill>
              </a:rPr>
              <a:t>DSM 5    2015</a:t>
            </a:r>
          </a:p>
        </p:txBody>
      </p:sp>
      <p:sp>
        <p:nvSpPr>
          <p:cNvPr id="15363" name="Shape 56"/>
          <p:cNvSpPr>
            <a:spLocks noGrp="1"/>
          </p:cNvSpPr>
          <p:nvPr>
            <p:ph type="body" idx="4294967295"/>
          </p:nvPr>
        </p:nvSpPr>
        <p:spPr/>
        <p:txBody>
          <a:bodyPr lIns="45719" rIns="45719"/>
          <a:lstStyle/>
          <a:p>
            <a:pPr marL="0" indent="0" defTabSz="457200"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endParaRPr lang="de-DE" sz="2500"/>
          </a:p>
          <a:p>
            <a:pPr marL="0" indent="0" defTabSz="457200"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de-DE" sz="2500"/>
              <a:t>Die fünfte Ausgabe des DSM, welches neben dem ICD-10 der Weltgesundheitsorganisation als das Standardwerk zur Klassifizierung psychischer Störungen gilt, bringt zahlreiche Neuerungen und Veränderungen mit sich.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hape 5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304800"/>
          </a:xfrm>
          <a:noFill/>
          <a:ln w="12700">
            <a:miter lim="400000"/>
          </a:ln>
        </p:spPr>
        <p:txBody>
          <a:bodyPr lIns="45719" rIns="45719" anchor="t">
            <a:spAutoFit/>
          </a:bodyPr>
          <a:lstStyle/>
          <a:p>
            <a:fld id="{34A2B5C3-E61D-498E-B034-574EB9D6F460}" type="slidenum">
              <a:rPr lang="de-DE" smtClean="0">
                <a:effectLst/>
                <a:sym typeface="Arial" charset="0"/>
              </a:rPr>
              <a:pPr/>
              <a:t>11</a:t>
            </a:fld>
            <a:endParaRPr lang="de-DE" smtClean="0">
              <a:effectLst/>
              <a:sym typeface="Arial" charset="0"/>
            </a:endParaRPr>
          </a:p>
        </p:txBody>
      </p:sp>
      <p:sp>
        <p:nvSpPr>
          <p:cNvPr id="16386" name="Shape 59"/>
          <p:cNvSpPr>
            <a:spLocks noGrp="1"/>
          </p:cNvSpPr>
          <p:nvPr>
            <p:ph type="title" idx="4294967295"/>
          </p:nvPr>
        </p:nvSpPr>
        <p:spPr/>
        <p:txBody>
          <a:bodyPr lIns="45719" rIns="45719"/>
          <a:lstStyle/>
          <a:p>
            <a:pPr eaLnBrk="1" hangingPunct="1">
              <a:defRPr/>
            </a:pPr>
            <a:r>
              <a:rPr lang="de-DE">
                <a:solidFill>
                  <a:schemeClr val="tx1"/>
                </a:solidFill>
              </a:rPr>
              <a:t>Der neue Begriff „Sucht“</a:t>
            </a:r>
          </a:p>
        </p:txBody>
      </p:sp>
      <p:sp>
        <p:nvSpPr>
          <p:cNvPr id="16387" name="Shape 60"/>
          <p:cNvSpPr>
            <a:spLocks noGrp="1"/>
          </p:cNvSpPr>
          <p:nvPr>
            <p:ph type="body" idx="4294967295"/>
          </p:nvPr>
        </p:nvSpPr>
        <p:spPr/>
        <p:txBody>
          <a:bodyPr lIns="45719" rIns="45719"/>
          <a:lstStyle/>
          <a:p>
            <a:pPr marL="0" indent="0" defTabSz="457200"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endParaRPr lang="de-DE" sz="1400"/>
          </a:p>
          <a:p>
            <a:pPr marL="0" indent="0" defTabSz="457200"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endParaRPr lang="de-DE" sz="2400"/>
          </a:p>
          <a:p>
            <a:pPr marL="0" indent="0" defTabSz="457200"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endParaRPr lang="de-DE" sz="2400"/>
          </a:p>
          <a:p>
            <a:pPr marL="0" indent="0" defTabSz="457200"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de-DE" sz="2400"/>
              <a:t>Es wird nun von „Substanz-Gebrauchsstörungen“ </a:t>
            </a:r>
          </a:p>
          <a:p>
            <a:pPr marL="0" indent="0" defTabSz="457200"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de-DE" sz="2400"/>
              <a:t>(substance use disorders) gesprochen, was sprachlich etwas sperrig klingen mag, aber inhaltlich zur Entstigmatisierung des Abhängigkeits-Labels beitragen soll.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hape 62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0BECF83D-AD44-4842-86C0-370FC9C05202}" type="slidenum">
              <a:rPr lang="de-DE" smtClean="0">
                <a:solidFill>
                  <a:srgbClr val="FFFFFF"/>
                </a:solidFill>
                <a:effectLst/>
                <a:sym typeface="Arial" charset="0"/>
              </a:rPr>
              <a:pPr/>
              <a:t>12</a:t>
            </a:fld>
            <a:endParaRPr lang="de-DE" smtClean="0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63" name="Shape 63"/>
          <p:cNvSpPr>
            <a:spLocks noGrp="1"/>
          </p:cNvSpPr>
          <p:nvPr>
            <p:ph type="title" idx="4294967295"/>
          </p:nvPr>
        </p:nvSpPr>
        <p:spPr>
          <a:xfrm>
            <a:off x="457200" y="547688"/>
            <a:ext cx="8229600" cy="1038225"/>
          </a:xfrm>
        </p:spPr>
        <p:txBody>
          <a:bodyPr lIns="0" tIns="0" rIns="0" bIns="0"/>
          <a:lstStyle/>
          <a:p>
            <a:pPr eaLnBrk="1" hangingPunct="1">
              <a:defRPr/>
            </a:pPr>
            <a:r>
              <a:rPr lang="de-DE" sz="3200">
                <a:solidFill>
                  <a:schemeClr val="tx1"/>
                </a:solidFill>
              </a:rPr>
              <a:t>Ursachen</a:t>
            </a:r>
          </a:p>
        </p:txBody>
      </p:sp>
      <p:sp>
        <p:nvSpPr>
          <p:cNvPr id="64" name="Shape 64"/>
          <p:cNvSpPr>
            <a:spLocks noGrp="1"/>
          </p:cNvSpPr>
          <p:nvPr>
            <p:ph type="body" idx="4294967295"/>
          </p:nvPr>
        </p:nvSpPr>
        <p:spPr>
          <a:xfrm>
            <a:off x="468313" y="2276475"/>
            <a:ext cx="8229600" cy="4310063"/>
          </a:xfrm>
        </p:spPr>
        <p:txBody>
          <a:bodyPr lIns="0" tIns="0" rIns="0" bIns="0"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de-DE" u="sng"/>
              <a:t>Tiefenpsychologischer- biografischer Ansatz</a:t>
            </a:r>
            <a:r>
              <a:rPr lang="de-DE" u="sng">
                <a:solidFill>
                  <a:srgbClr val="00FF00"/>
                </a:solidFill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de-DE" u="sng">
              <a:solidFill>
                <a:srgbClr val="00FF00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/>
              <a:t>Sucht ist eine " permanente Prothese für die veruntreute Mutter, für die verlorene Dualunion". (L. Szondi 1930)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fill="hold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hape 6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38011C5E-8D0A-41D0-B0B9-40619A6E92D7}" type="slidenum">
              <a:rPr lang="de-DE" smtClean="0">
                <a:solidFill>
                  <a:srgbClr val="FFFFFF"/>
                </a:solidFill>
                <a:effectLst/>
                <a:sym typeface="Arial" charset="0"/>
              </a:rPr>
              <a:pPr/>
              <a:t>13</a:t>
            </a:fld>
            <a:endParaRPr lang="de-DE" smtClean="0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67" name="Shape 67"/>
          <p:cNvSpPr>
            <a:spLocks noGrp="1"/>
          </p:cNvSpPr>
          <p:nvPr>
            <p:ph type="body" idx="4294967295"/>
          </p:nvPr>
        </p:nvSpPr>
        <p:spPr>
          <a:xfrm>
            <a:off x="539750" y="908050"/>
            <a:ext cx="8229600" cy="4525963"/>
          </a:xfrm>
        </p:spPr>
        <p:txBody>
          <a:bodyPr lIns="0" tIns="0" rIns="0" bIns="0"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de-DE" u="sng"/>
              <a:t>Neurobiologische Ursachenketten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>
                <a:latin typeface="Arial Bold"/>
                <a:ea typeface="Arial Bold"/>
                <a:cs typeface="Arial Bold"/>
                <a:sym typeface="Arial Bold"/>
              </a:rPr>
              <a:t>	</a:t>
            </a:r>
          </a:p>
          <a:p>
            <a:pPr eaLnBrk="1" hangingPunct="1">
              <a:buFontTx/>
              <a:buChar char="•"/>
              <a:defRPr/>
            </a:pPr>
            <a:r>
              <a:rPr lang="de-DE"/>
              <a:t>Suchtmittel verschiedener Substanzklassen, Opiate wie Heroin, THC= Haschisch, Nikotin, Alkohol bewirken im Gehirn die Freisetzung bestimmter Neurotransmitter- und Hormonsysteme. 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fill="hold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hape 69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01E77097-A8E7-445F-BD49-8860183BCEB8}" type="slidenum">
              <a:rPr lang="de-DE" smtClean="0">
                <a:solidFill>
                  <a:srgbClr val="FFFFFF"/>
                </a:solidFill>
                <a:effectLst/>
                <a:sym typeface="Arial" charset="0"/>
              </a:rPr>
              <a:pPr/>
              <a:t>14</a:t>
            </a:fld>
            <a:endParaRPr lang="de-DE" smtClean="0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70" name="Shape 70"/>
          <p:cNvSpPr>
            <a:spLocks noGrp="1"/>
          </p:cNvSpPr>
          <p:nvPr>
            <p:ph type="body" idx="4294967295"/>
          </p:nvPr>
        </p:nvSpPr>
        <p:spPr>
          <a:xfrm>
            <a:off x="250825" y="1125538"/>
            <a:ext cx="8229600" cy="4525962"/>
          </a:xfrm>
        </p:spPr>
        <p:txBody>
          <a:bodyPr lIns="0" tIns="0" rIns="0" bIns="0"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de-DE"/>
              <a:t>	</a:t>
            </a:r>
            <a:endParaRPr lang="de-DE">
              <a:solidFill>
                <a:srgbClr val="00FF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/>
              <a:t>	Genetisch bedingter Mangel an Dopamin und anderen Neurotransmitter Strukturen führt zu einem vermehrten Bedarf und es erfolgt eine Art Selbstmedikamentierung mit ähnlich wirkenden Substanzen.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de-DE"/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/>
              <a:t>	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fill="hold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hape 72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1DEACDA9-E12D-462B-8D10-556137F7F914}" type="slidenum">
              <a:rPr lang="de-DE" smtClean="0">
                <a:solidFill>
                  <a:srgbClr val="FFFFFF"/>
                </a:solidFill>
                <a:effectLst/>
                <a:sym typeface="Arial" charset="0"/>
              </a:rPr>
              <a:pPr/>
              <a:t>15</a:t>
            </a:fld>
            <a:endParaRPr lang="de-DE" smtClean="0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73" name="Shape 73"/>
          <p:cNvSpPr>
            <a:spLocks noGrp="1"/>
          </p:cNvSpPr>
          <p:nvPr>
            <p:ph type="body" idx="4294967295"/>
          </p:nvPr>
        </p:nvSpPr>
        <p:spPr>
          <a:xfrm>
            <a:off x="539750" y="1773238"/>
            <a:ext cx="8229600" cy="4525962"/>
          </a:xfrm>
        </p:spPr>
        <p:txBody>
          <a:bodyPr lIns="0" tIns="0" rIns="0" bIns="0"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de-DE">
                <a:latin typeface="Arial Bold"/>
                <a:ea typeface="Arial Bold"/>
                <a:cs typeface="Arial Bold"/>
                <a:sym typeface="Arial Bold"/>
              </a:rPr>
              <a:t>	</a:t>
            </a:r>
            <a:r>
              <a:rPr lang="de-DE" u="sng"/>
              <a:t>Genetische Ursachen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de-DE"/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/>
              <a:t>	Zwillingforschung zeigt einen eindeutigen genetischen Zusammenhang zwischen Genetischer Neurotransmitter Ausstattung und Suchterkrankung.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fill="hold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hape 7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5D6B97B7-FC43-49BF-B851-57D94E500D5D}" type="slidenum">
              <a:rPr lang="de-DE" smtClean="0">
                <a:solidFill>
                  <a:srgbClr val="FFFFFF"/>
                </a:solidFill>
                <a:effectLst/>
                <a:sym typeface="Arial" charset="0"/>
              </a:rPr>
              <a:pPr/>
              <a:t>16</a:t>
            </a:fld>
            <a:endParaRPr lang="de-DE" smtClean="0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76" name="Shape 76"/>
          <p:cNvSpPr>
            <a:spLocks noGrp="1"/>
          </p:cNvSpPr>
          <p:nvPr>
            <p:ph type="body" idx="4294967295"/>
          </p:nvPr>
        </p:nvSpPr>
        <p:spPr>
          <a:xfrm>
            <a:off x="250825" y="981075"/>
            <a:ext cx="8229600" cy="4525963"/>
          </a:xfrm>
        </p:spPr>
        <p:txBody>
          <a:bodyPr lIns="0" tIns="0" rIns="0" bIns="0"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de-DE">
                <a:latin typeface="Arial Bold"/>
                <a:ea typeface="Arial Bold"/>
                <a:cs typeface="Arial Bold"/>
                <a:sym typeface="Arial Bold"/>
              </a:rPr>
              <a:t>	</a:t>
            </a:r>
            <a:r>
              <a:rPr lang="de-DE" u="sng">
                <a:latin typeface="Arial Bold"/>
                <a:ea typeface="Arial Bold"/>
                <a:cs typeface="Arial Bold"/>
                <a:sym typeface="Arial Bold"/>
              </a:rPr>
              <a:t>Ursachen im </a:t>
            </a:r>
            <a:r>
              <a:rPr lang="de-DE" u="sng"/>
              <a:t>lerntheoretischen Ansatz</a:t>
            </a:r>
            <a:r>
              <a:rPr lang="de-DE">
                <a:solidFill>
                  <a:srgbClr val="00FF00"/>
                </a:solidFill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de-DE">
              <a:solidFill>
                <a:srgbClr val="00FF00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/>
              <a:t>Lernvorgänge setzen Ergebnisse in einen zeitlich und räumlichen Zusammenhang</a:t>
            </a:r>
          </a:p>
          <a:p>
            <a:pPr eaLnBrk="1" hangingPunct="1">
              <a:buFontTx/>
              <a:buChar char="•"/>
              <a:defRPr/>
            </a:pPr>
            <a:r>
              <a:rPr lang="de-DE"/>
              <a:t>Neutrale Reize können körperliche und psychische Reaktionen auslösen</a:t>
            </a:r>
          </a:p>
          <a:p>
            <a:pPr eaLnBrk="1" hangingPunct="1">
              <a:buFontTx/>
              <a:buChar char="•"/>
              <a:defRPr/>
            </a:pPr>
            <a:r>
              <a:rPr lang="de-DE"/>
              <a:t>Suchtgedächtnis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fill="hold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hape 7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74722FF6-0E4C-45CB-9641-BE90E13EA8F8}" type="slidenum">
              <a:rPr lang="de-DE" smtClean="0">
                <a:solidFill>
                  <a:srgbClr val="FFFFFF"/>
                </a:solidFill>
                <a:effectLst/>
                <a:sym typeface="Arial" charset="0"/>
              </a:rPr>
              <a:pPr/>
              <a:t>17</a:t>
            </a:fld>
            <a:endParaRPr lang="de-DE" smtClean="0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79" name="Shape 79"/>
          <p:cNvSpPr>
            <a:spLocks noGrp="1"/>
          </p:cNvSpPr>
          <p:nvPr>
            <p:ph type="body" idx="4294967295"/>
          </p:nvPr>
        </p:nvSpPr>
        <p:spPr>
          <a:xfrm>
            <a:off x="0" y="1052513"/>
            <a:ext cx="8229600" cy="4103687"/>
          </a:xfrm>
        </p:spPr>
        <p:txBody>
          <a:bodyPr lIns="0" tIns="0" rIns="0" bIns="0"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u="sng"/>
              <a:t>Ursachen im sozialen Umfeld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de-DE" u="sng"/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/>
              <a:t>	Der systemische Ursachenansatz sucht die Suchtursache nicht im Symptomträger allein, sondern in dessen sozialem System. 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fill="hold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hape 81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A853F94A-EC69-44D7-AF36-FEAE19CB30BF}" type="slidenum">
              <a:rPr lang="de-DE" smtClean="0">
                <a:solidFill>
                  <a:srgbClr val="FFFFFF"/>
                </a:solidFill>
                <a:effectLst/>
                <a:sym typeface="Arial" charset="0"/>
              </a:rPr>
              <a:pPr/>
              <a:t>18</a:t>
            </a:fld>
            <a:endParaRPr lang="de-DE" smtClean="0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82" name="Shape 82"/>
          <p:cNvSpPr>
            <a:spLocks noGrp="1"/>
          </p:cNvSpPr>
          <p:nvPr>
            <p:ph type="body" idx="4294967295"/>
          </p:nvPr>
        </p:nvSpPr>
        <p:spPr>
          <a:xfrm>
            <a:off x="395288" y="692150"/>
            <a:ext cx="8229600" cy="5543550"/>
          </a:xfrm>
        </p:spPr>
        <p:txBody>
          <a:bodyPr lIns="0" tIns="0" rIns="0" bIns="0"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de-DE"/>
              <a:t>   </a:t>
            </a:r>
            <a:r>
              <a:rPr lang="de-DE" u="sng"/>
              <a:t>Familiäre Ursachen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de-DE" u="sng"/>
          </a:p>
          <a:p>
            <a:pPr eaLnBrk="1" hangingPunct="1">
              <a:buFontTx/>
              <a:buChar char="•"/>
              <a:defRPr/>
            </a:pPr>
            <a:r>
              <a:rPr lang="de-DE"/>
              <a:t>ständige Spannungen und Disharmonie in der Familie </a:t>
            </a:r>
          </a:p>
          <a:p>
            <a:pPr eaLnBrk="1" hangingPunct="1">
              <a:buFontTx/>
              <a:buChar char="•"/>
              <a:defRPr/>
            </a:pPr>
            <a:r>
              <a:rPr lang="de-DE"/>
              <a:t>Alkohol und Drogengebrauch von Eltern und Geschwistern </a:t>
            </a:r>
          </a:p>
          <a:p>
            <a:pPr eaLnBrk="1" hangingPunct="1">
              <a:buFontTx/>
              <a:buChar char="•"/>
              <a:defRPr/>
            </a:pPr>
            <a:r>
              <a:rPr lang="de-DE"/>
              <a:t>Permissivität von Eltern bzgl. sozialer Regeln und Normen</a:t>
            </a:r>
          </a:p>
          <a:p>
            <a:pPr eaLnBrk="1" hangingPunct="1">
              <a:buFontTx/>
              <a:buChar char="•"/>
              <a:defRPr/>
            </a:pPr>
            <a:r>
              <a:rPr lang="de-DE"/>
              <a:t>Familienbeziehung ohne Wärme,    Verständnis und Akzeptanz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fill="hold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hape 8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F54026C6-897B-4ADB-9BCB-77EE48DBC1B8}" type="slidenum">
              <a:rPr lang="de-DE" smtClean="0">
                <a:solidFill>
                  <a:srgbClr val="FFFFFF"/>
                </a:solidFill>
                <a:effectLst/>
                <a:sym typeface="Arial" charset="0"/>
              </a:rPr>
              <a:pPr/>
              <a:t>19</a:t>
            </a:fld>
            <a:endParaRPr lang="de-DE" smtClean="0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85" name="Shape 85"/>
          <p:cNvSpPr>
            <a:spLocks noGrp="1"/>
          </p:cNvSpPr>
          <p:nvPr>
            <p:ph type="body" idx="4294967295"/>
          </p:nvPr>
        </p:nvSpPr>
        <p:spPr>
          <a:xfrm>
            <a:off x="468313" y="549275"/>
            <a:ext cx="8229600" cy="5965825"/>
          </a:xfrm>
        </p:spPr>
        <p:txBody>
          <a:bodyPr lIns="0" tIns="0" rIns="0" bIns="0"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de-DE"/>
              <a:t>  </a:t>
            </a:r>
            <a:endParaRPr lang="de-DE">
              <a:solidFill>
                <a:srgbClr val="00FF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de-DE">
              <a:solidFill>
                <a:srgbClr val="00FF00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/>
              <a:t>ernsthafte chronische psychische Störung eines Elternteils</a:t>
            </a:r>
          </a:p>
          <a:p>
            <a:pPr eaLnBrk="1" hangingPunct="1">
              <a:buFontTx/>
              <a:buChar char="•"/>
              <a:defRPr/>
            </a:pPr>
            <a:r>
              <a:rPr lang="de-DE"/>
              <a:t>Scheidung oder Trennung von einem Elternteil </a:t>
            </a:r>
          </a:p>
          <a:p>
            <a:pPr eaLnBrk="1" hangingPunct="1">
              <a:buFontTx/>
              <a:buChar char="•"/>
              <a:defRPr/>
            </a:pPr>
            <a:r>
              <a:rPr lang="de-DE"/>
              <a:t>Erfahrung körperlichen und sexuellen Missbrauchs 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fill="hold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Sucht - Palliativmedizin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Bronchialcarcinom</a:t>
            </a:r>
          </a:p>
          <a:p>
            <a:pPr eaLnBrk="1" hangingPunct="1">
              <a:defRPr/>
            </a:pPr>
            <a:r>
              <a:rPr lang="de-DE"/>
              <a:t>Mundbodencarcinom</a:t>
            </a:r>
          </a:p>
          <a:p>
            <a:pPr eaLnBrk="1" hangingPunct="1">
              <a:defRPr/>
            </a:pPr>
            <a:r>
              <a:rPr lang="de-DE"/>
              <a:t>Ösophaguscarcinom</a:t>
            </a:r>
          </a:p>
          <a:p>
            <a:pPr eaLnBrk="1" hangingPunct="1">
              <a:defRPr/>
            </a:pPr>
            <a:r>
              <a:rPr lang="de-DE"/>
              <a:t>Magencarcinom</a:t>
            </a:r>
          </a:p>
          <a:p>
            <a:pPr eaLnBrk="1" hangingPunct="1">
              <a:defRPr/>
            </a:pPr>
            <a:r>
              <a:rPr lang="de-DE"/>
              <a:t>COPD</a:t>
            </a:r>
          </a:p>
          <a:p>
            <a:pPr eaLnBrk="1" hangingPunct="1">
              <a:defRPr/>
            </a:pPr>
            <a:r>
              <a:rPr lang="de-DE"/>
              <a:t>Herzinfarkt, Apoplex, aVk,</a:t>
            </a:r>
          </a:p>
          <a:p>
            <a:pPr eaLnBrk="1" hangingPunct="1">
              <a:defRPr/>
            </a:pPr>
            <a:endParaRPr lang="de-DE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hape 8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393F2995-B801-4EBE-8E3C-B4B39EF05399}" type="slidenum">
              <a:rPr lang="de-DE" smtClean="0">
                <a:solidFill>
                  <a:srgbClr val="FFFFFF"/>
                </a:solidFill>
                <a:effectLst/>
                <a:sym typeface="Arial" charset="0"/>
              </a:rPr>
              <a:pPr/>
              <a:t>20</a:t>
            </a:fld>
            <a:endParaRPr lang="de-DE" smtClean="0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88" name="Shape 88"/>
          <p:cNvSpPr>
            <a:spLocks noGrp="1"/>
          </p:cNvSpPr>
          <p:nvPr>
            <p:ph type="title" idx="4294967295"/>
          </p:nvPr>
        </p:nvSpPr>
        <p:spPr>
          <a:xfrm>
            <a:off x="619125" y="412750"/>
            <a:ext cx="7956550" cy="1120775"/>
          </a:xfrm>
        </p:spPr>
        <p:txBody>
          <a:bodyPr lIns="0" tIns="0" rIns="0" bIns="0"/>
          <a:lstStyle/>
          <a:p>
            <a:pPr eaLnBrk="1" hangingPunct="1">
              <a:defRPr/>
            </a:pPr>
            <a:r>
              <a:rPr lang="de-DE" sz="3200" u="sng">
                <a:solidFill>
                  <a:schemeClr val="tx1"/>
                </a:solidFill>
              </a:rPr>
              <a:t>Soziales Umfeld</a:t>
            </a:r>
          </a:p>
        </p:txBody>
      </p:sp>
      <p:sp>
        <p:nvSpPr>
          <p:cNvPr id="89" name="Shape 89"/>
          <p:cNvSpPr>
            <a:spLocks noGrp="1"/>
          </p:cNvSpPr>
          <p:nvPr>
            <p:ph type="body" idx="4294967295"/>
          </p:nvPr>
        </p:nvSpPr>
        <p:spPr>
          <a:xfrm>
            <a:off x="395288" y="2060575"/>
            <a:ext cx="8229600" cy="4121150"/>
          </a:xfrm>
        </p:spPr>
        <p:txBody>
          <a:bodyPr lIns="0" tIns="0" rIns="0" bIns="0"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de-DE">
                <a:latin typeface="Arial Bold"/>
                <a:ea typeface="Arial Bold"/>
                <a:cs typeface="Arial Bold"/>
                <a:sym typeface="Arial Bold"/>
              </a:rPr>
              <a:t>°	</a:t>
            </a:r>
            <a:r>
              <a:rPr lang="de-DE"/>
              <a:t>Peer Group (Gruppe gleichaltriger Freunde) zeigt einen erheblichen Einfluss auf den Drogenkonsum Jugendlicher</a:t>
            </a:r>
          </a:p>
          <a:p>
            <a:pPr eaLnBrk="1" hangingPunct="1">
              <a:buFontTx/>
              <a:buChar char="•"/>
              <a:defRPr/>
            </a:pPr>
            <a:r>
              <a:rPr lang="de-DE"/>
              <a:t>Überforderung im Beruf /Schule</a:t>
            </a:r>
          </a:p>
          <a:p>
            <a:pPr eaLnBrk="1" hangingPunct="1">
              <a:buFontTx/>
              <a:buChar char="•"/>
              <a:defRPr/>
            </a:pPr>
            <a:r>
              <a:rPr lang="de-DE"/>
              <a:t>Nachbarschaft/ Stadtteil</a:t>
            </a:r>
          </a:p>
          <a:p>
            <a:pPr eaLnBrk="1" hangingPunct="1">
              <a:buFontTx/>
              <a:buChar char="•"/>
              <a:defRPr/>
            </a:pPr>
            <a:r>
              <a:rPr lang="de-DE"/>
              <a:t>Geringe nachbarliche Bindungen</a:t>
            </a:r>
          </a:p>
          <a:p>
            <a:pPr eaLnBrk="1" hangingPunct="1">
              <a:buFontTx/>
              <a:buChar char="•"/>
              <a:defRPr/>
            </a:pPr>
            <a:r>
              <a:rPr lang="de-DE"/>
              <a:t>Delinquenz im sozialen Umfeld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fill="hold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ADHS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4% eines Altersjahrgangs</a:t>
            </a:r>
          </a:p>
          <a:p>
            <a:pPr eaLnBrk="1" hangingPunct="1">
              <a:defRPr/>
            </a:pPr>
            <a:r>
              <a:rPr lang="de-DE"/>
              <a:t>Beginn bei der Geburt</a:t>
            </a:r>
          </a:p>
          <a:p>
            <a:pPr eaLnBrk="1" hangingPunct="1">
              <a:defRPr/>
            </a:pPr>
            <a:r>
              <a:rPr lang="de-DE"/>
              <a:t>Lebenslange Störung</a:t>
            </a:r>
          </a:p>
          <a:p>
            <a:pPr eaLnBrk="1" hangingPunct="1">
              <a:defRPr/>
            </a:pPr>
            <a:r>
              <a:rPr lang="de-DE"/>
              <a:t>Diagnose: Verhaltensstörung, Testpsychologie</a:t>
            </a:r>
          </a:p>
          <a:p>
            <a:pPr eaLnBrk="1" hangingPunct="1">
              <a:defRPr/>
            </a:pPr>
            <a:r>
              <a:rPr lang="de-DE"/>
              <a:t>Therapie: Stimulantien als selektive Dopaminwiederaufnahmehemmer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hape 91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3E53780B-CC53-4412-BE83-90529277C0CA}" type="slidenum">
              <a:rPr lang="de-DE" smtClean="0">
                <a:solidFill>
                  <a:srgbClr val="FFFFFF"/>
                </a:solidFill>
                <a:effectLst/>
                <a:sym typeface="Arial" charset="0"/>
              </a:rPr>
              <a:pPr/>
              <a:t>22</a:t>
            </a:fld>
            <a:endParaRPr lang="de-DE" smtClean="0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92" name="Shape 92"/>
          <p:cNvSpPr>
            <a:spLocks noGrp="1"/>
          </p:cNvSpPr>
          <p:nvPr>
            <p:ph type="title" idx="4294967295"/>
          </p:nvPr>
        </p:nvSpPr>
        <p:spPr>
          <a:xfrm>
            <a:off x="457200" y="547688"/>
            <a:ext cx="8229600" cy="1038225"/>
          </a:xfrm>
        </p:spPr>
        <p:txBody>
          <a:bodyPr lIns="0" tIns="0" rIns="0" bIns="0"/>
          <a:lstStyle/>
          <a:p>
            <a:pPr eaLnBrk="1" hangingPunct="1">
              <a:defRPr/>
            </a:pPr>
            <a:r>
              <a:rPr lang="de-DE">
                <a:solidFill>
                  <a:schemeClr val="tx1"/>
                </a:solidFill>
              </a:rPr>
              <a:t>ADHS  und Sucht</a:t>
            </a:r>
          </a:p>
        </p:txBody>
      </p:sp>
      <p:sp>
        <p:nvSpPr>
          <p:cNvPr id="93" name="Shape 93"/>
          <p:cNvSpPr>
            <a:spLocks noGrp="1"/>
          </p:cNvSpPr>
          <p:nvPr>
            <p:ph type="body" idx="4294967295"/>
          </p:nvPr>
        </p:nvSpPr>
        <p:spPr>
          <a:xfrm>
            <a:off x="457200" y="1981200"/>
            <a:ext cx="8229600" cy="3541713"/>
          </a:xfrm>
        </p:spPr>
        <p:txBody>
          <a:bodyPr lIns="0" tIns="0" rIns="0" bIns="0"/>
          <a:lstStyle/>
          <a:p>
            <a:pPr marL="298450" indent="-298450" eaLnBrk="1" hangingPunct="1">
              <a:lnSpc>
                <a:spcPct val="90000"/>
              </a:lnSpc>
              <a:spcBef>
                <a:spcPts val="600"/>
              </a:spcBef>
              <a:buFontTx/>
              <a:buChar char="•"/>
              <a:defRPr/>
            </a:pPr>
            <a:r>
              <a:rPr lang="de-DE" sz="2800"/>
              <a:t>Substanzgebrauchsstörung und ADHS treffen sehr häufig zusammen; die Quote von zumindest anamnestisch aufgetretenen ADHS-Symptomen in einer akuten Suchtstation lag bei Alkoholabhängigen bei 20%, </a:t>
            </a:r>
          </a:p>
          <a:p>
            <a:pPr marL="298450" indent="-298450" eaLnBrk="1" hangingPunct="1">
              <a:lnSpc>
                <a:spcPct val="90000"/>
              </a:lnSpc>
              <a:spcBef>
                <a:spcPts val="600"/>
              </a:spcBef>
              <a:buFontTx/>
              <a:buChar char="•"/>
              <a:defRPr/>
            </a:pPr>
            <a:r>
              <a:rPr lang="de-DE" sz="2800"/>
              <a:t>bei Konsumenten illegaler Drogen sogar bei 50% (Ohlmeier et al.).</a:t>
            </a:r>
          </a:p>
          <a:p>
            <a:pPr marL="298450" indent="-298450" eaLnBrk="1" hangingPunct="1">
              <a:lnSpc>
                <a:spcPct val="90000"/>
              </a:lnSpc>
              <a:spcBef>
                <a:spcPts val="600"/>
              </a:spcBef>
              <a:buFontTx/>
              <a:buChar char="•"/>
              <a:defRPr/>
            </a:pPr>
            <a:r>
              <a:rPr lang="de-DE" sz="2800" i="1"/>
              <a:t>Biedermann et al</a:t>
            </a:r>
            <a:r>
              <a:rPr lang="de-DE" sz="2800"/>
              <a:t>. (1993) fanden bei 52% Erwachsener mit ADHS anamnestisch groben Abusus im Vergleich zu 27% der Kontrollpersonen.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fill="hold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hape 9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4AEE4ED3-3595-4EF4-911B-39DE17E7E1D9}" type="slidenum">
              <a:rPr lang="de-DE" smtClean="0">
                <a:effectLst/>
                <a:sym typeface="Arial" charset="0"/>
              </a:rPr>
              <a:pPr/>
              <a:t>23</a:t>
            </a:fld>
            <a:endParaRPr lang="de-DE" smtClean="0">
              <a:effectLst/>
              <a:sym typeface="Arial" charset="0"/>
            </a:endParaRPr>
          </a:p>
        </p:txBody>
      </p:sp>
      <p:sp>
        <p:nvSpPr>
          <p:cNvPr id="96" name="Shape 96"/>
          <p:cNvSpPr>
            <a:spLocks noGrp="1"/>
          </p:cNvSpPr>
          <p:nvPr>
            <p:ph type="title" idx="4294967295"/>
          </p:nvPr>
        </p:nvSpPr>
        <p:spPr>
          <a:xfrm>
            <a:off x="457200" y="547688"/>
            <a:ext cx="8229600" cy="1038225"/>
          </a:xfrm>
        </p:spPr>
        <p:txBody>
          <a:bodyPr lIns="0" tIns="0" rIns="0" bIns="0"/>
          <a:lstStyle/>
          <a:p>
            <a:pPr eaLnBrk="1" hangingPunct="1">
              <a:defRPr/>
            </a:pPr>
            <a:r>
              <a:rPr lang="de-DE">
                <a:solidFill>
                  <a:schemeClr val="tx1"/>
                </a:solidFill>
              </a:rPr>
              <a:t>ADHS und Sucht</a:t>
            </a:r>
          </a:p>
        </p:txBody>
      </p:sp>
      <p:sp>
        <p:nvSpPr>
          <p:cNvPr id="97" name="Shape 97"/>
          <p:cNvSpPr>
            <a:spLocks noGrp="1"/>
          </p:cNvSpPr>
          <p:nvPr>
            <p:ph type="body" idx="4294967295"/>
          </p:nvPr>
        </p:nvSpPr>
        <p:spPr>
          <a:xfrm>
            <a:off x="457200" y="1981200"/>
            <a:ext cx="8229600" cy="3541713"/>
          </a:xfrm>
        </p:spPr>
        <p:txBody>
          <a:bodyPr lIns="0" tIns="0" rIns="0" bIns="0"/>
          <a:lstStyle/>
          <a:p>
            <a:pPr eaLnBrk="1" hangingPunct="1">
              <a:buFontTx/>
              <a:buChar char="•"/>
              <a:defRPr/>
            </a:pPr>
            <a:r>
              <a:rPr lang="de-DE"/>
              <a:t>Man kann die Sucht als Versuch der Selbstmedikamentierung verstehen. </a:t>
            </a:r>
          </a:p>
          <a:p>
            <a:pPr eaLnBrk="1" hangingPunct="1">
              <a:buFontTx/>
              <a:buChar char="•"/>
              <a:defRPr/>
            </a:pPr>
            <a:r>
              <a:rPr lang="de-DE"/>
              <a:t>Durch BTMG Vorgaben wurde eine adäquate Therapie im adulten Bereich jahrzehntelang erschwert oder unmöglich gemacht. Die Betroffenen geradezu in die Illegalität von Suchtmitteln getrieben.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fill="hold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hape 99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203267AD-527B-416D-A5C6-D499DF0A9275}" type="slidenum">
              <a:rPr lang="de-DE" smtClean="0">
                <a:effectLst/>
                <a:sym typeface="Arial" charset="0"/>
              </a:rPr>
              <a:pPr/>
              <a:t>24</a:t>
            </a:fld>
            <a:endParaRPr lang="de-DE" smtClean="0">
              <a:effectLst/>
              <a:sym typeface="Arial" charset="0"/>
            </a:endParaRPr>
          </a:p>
        </p:txBody>
      </p:sp>
      <p:sp>
        <p:nvSpPr>
          <p:cNvPr id="100" name="Shape 100"/>
          <p:cNvSpPr>
            <a:spLocks noGrp="1"/>
          </p:cNvSpPr>
          <p:nvPr>
            <p:ph type="title" idx="4294967295"/>
          </p:nvPr>
        </p:nvSpPr>
        <p:spPr>
          <a:xfrm>
            <a:off x="457200" y="547688"/>
            <a:ext cx="8229600" cy="1038225"/>
          </a:xfrm>
        </p:spPr>
        <p:txBody>
          <a:bodyPr lIns="0" tIns="0" rIns="0" bIns="0"/>
          <a:lstStyle/>
          <a:p>
            <a:pPr eaLnBrk="1" hangingPunct="1">
              <a:defRPr/>
            </a:pPr>
            <a:r>
              <a:rPr lang="de-DE">
                <a:solidFill>
                  <a:schemeClr val="tx1"/>
                </a:solidFill>
              </a:rPr>
              <a:t>ADHS und Sucht</a:t>
            </a:r>
          </a:p>
        </p:txBody>
      </p:sp>
      <p:sp>
        <p:nvSpPr>
          <p:cNvPr id="101" name="Shape 101"/>
          <p:cNvSpPr>
            <a:spLocks noGrp="1"/>
          </p:cNvSpPr>
          <p:nvPr>
            <p:ph type="body" idx="4294967295"/>
          </p:nvPr>
        </p:nvSpPr>
        <p:spPr>
          <a:xfrm>
            <a:off x="457200" y="1981200"/>
            <a:ext cx="8229600" cy="3541713"/>
          </a:xfrm>
        </p:spPr>
        <p:txBody>
          <a:bodyPr lIns="0" tIns="0" rIns="0" bIns="0"/>
          <a:lstStyle/>
          <a:p>
            <a:pPr eaLnBrk="1" hangingPunct="1">
              <a:buFontTx/>
              <a:buChar char="•"/>
              <a:defRPr/>
            </a:pPr>
            <a:r>
              <a:rPr lang="de-DE"/>
              <a:t>Wenn Patienten auf gezieltes Nachfragen hin berichten, sich bereits im Schulalter </a:t>
            </a:r>
            <a:r>
              <a:rPr lang="de-DE">
                <a:latin typeface="Arial Bold"/>
                <a:ea typeface="Arial Bold"/>
                <a:cs typeface="Arial Bold"/>
                <a:sym typeface="Arial Bold"/>
              </a:rPr>
              <a:t>unter dem Einfluss von Alkohol oder Cannabis besser konzentriert </a:t>
            </a:r>
            <a:r>
              <a:rPr lang="de-DE"/>
              <a:t>haben zu können, ist das ein deutlicher Hinweis auf ADHS.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fill="hold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hape 10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FC3DA4B5-04E2-4230-AC08-0D5CC02EB78D}" type="slidenum">
              <a:rPr lang="de-DE" smtClean="0">
                <a:effectLst/>
                <a:sym typeface="Arial" charset="0"/>
              </a:rPr>
              <a:pPr/>
              <a:t>25</a:t>
            </a:fld>
            <a:endParaRPr lang="de-DE" smtClean="0">
              <a:effectLst/>
              <a:sym typeface="Arial" charset="0"/>
            </a:endParaRPr>
          </a:p>
        </p:txBody>
      </p:sp>
      <p:sp>
        <p:nvSpPr>
          <p:cNvPr id="104" name="Shape 104"/>
          <p:cNvSpPr>
            <a:spLocks noGrp="1"/>
          </p:cNvSpPr>
          <p:nvPr>
            <p:ph type="title" idx="4294967295"/>
          </p:nvPr>
        </p:nvSpPr>
        <p:spPr>
          <a:xfrm>
            <a:off x="468313" y="549275"/>
            <a:ext cx="8229600" cy="1038225"/>
          </a:xfrm>
        </p:spPr>
        <p:txBody>
          <a:bodyPr lIns="0" tIns="0" rIns="0" bIns="0"/>
          <a:lstStyle/>
          <a:p>
            <a:pPr eaLnBrk="1" hangingPunct="1">
              <a:defRPr/>
            </a:pPr>
            <a:r>
              <a:rPr lang="de-DE">
                <a:solidFill>
                  <a:schemeClr val="tx1"/>
                </a:solidFill>
              </a:rPr>
              <a:t>Therapie</a:t>
            </a:r>
          </a:p>
        </p:txBody>
      </p:sp>
      <p:sp>
        <p:nvSpPr>
          <p:cNvPr id="105" name="Shape 105"/>
          <p:cNvSpPr>
            <a:spLocks noGrp="1"/>
          </p:cNvSpPr>
          <p:nvPr>
            <p:ph type="body" idx="4294967295"/>
          </p:nvPr>
        </p:nvSpPr>
        <p:spPr>
          <a:xfrm>
            <a:off x="457200" y="1981200"/>
            <a:ext cx="8229600" cy="3541713"/>
          </a:xfrm>
        </p:spPr>
        <p:txBody>
          <a:bodyPr lIns="0" tIns="0" rIns="0" bIns="0"/>
          <a:lstStyle/>
          <a:p>
            <a:pPr eaLnBrk="1" hangingPunct="1">
              <a:buFontTx/>
              <a:buChar char="•"/>
              <a:defRPr/>
            </a:pPr>
            <a:r>
              <a:rPr lang="de-DE"/>
              <a:t>Anlass für die Suche nach Behandlung ist bei Erwachsenen seltener ADHS, sondern eine der Komorbiditäten oder Probleme im beruflichen oder privaten / sozialen Umfeld. Verhaltenstherapeutische Ansätze sind hilfreich (Heßlinger et al. 2000 a).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fill="hold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hape 10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7AB52D78-779A-44AB-9443-F48141D4386D}" type="slidenum">
              <a:rPr lang="de-DE" smtClean="0">
                <a:solidFill>
                  <a:srgbClr val="FFFFFF"/>
                </a:solidFill>
                <a:effectLst/>
                <a:sym typeface="Arial" charset="0"/>
              </a:rPr>
              <a:pPr/>
              <a:t>26</a:t>
            </a:fld>
            <a:endParaRPr lang="de-DE" smtClean="0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108" name="Shape 108"/>
          <p:cNvSpPr>
            <a:spLocks noGrp="1"/>
          </p:cNvSpPr>
          <p:nvPr>
            <p:ph type="title" idx="4294967295"/>
          </p:nvPr>
        </p:nvSpPr>
        <p:spPr>
          <a:xfrm>
            <a:off x="457200" y="547688"/>
            <a:ext cx="8229600" cy="1038225"/>
          </a:xfrm>
        </p:spPr>
        <p:txBody>
          <a:bodyPr lIns="0" tIns="0" rIns="0" bIns="0"/>
          <a:lstStyle/>
          <a:p>
            <a:pPr eaLnBrk="1" hangingPunct="1">
              <a:defRPr/>
            </a:pPr>
            <a:endParaRPr lang="de-DE"/>
          </a:p>
        </p:txBody>
      </p:sp>
      <p:sp>
        <p:nvSpPr>
          <p:cNvPr id="109" name="Shape 109"/>
          <p:cNvSpPr>
            <a:spLocks noGrp="1"/>
          </p:cNvSpPr>
          <p:nvPr>
            <p:ph type="body" idx="4294967295"/>
          </p:nvPr>
        </p:nvSpPr>
        <p:spPr>
          <a:xfrm>
            <a:off x="457200" y="1981200"/>
            <a:ext cx="8229600" cy="3541713"/>
          </a:xfrm>
        </p:spPr>
        <p:txBody>
          <a:bodyPr lIns="0" tIns="0" rIns="0" bIns="0"/>
          <a:lstStyle/>
          <a:p>
            <a:pPr marL="298450" indent="-298450" eaLnBrk="1" hangingPunct="1">
              <a:lnSpc>
                <a:spcPct val="90000"/>
              </a:lnSpc>
              <a:spcBef>
                <a:spcPts val="600"/>
              </a:spcBef>
              <a:buFontTx/>
              <a:buChar char="•"/>
              <a:defRPr/>
            </a:pPr>
            <a:r>
              <a:rPr lang="de-DE" sz="2800">
                <a:latin typeface="Arial Bold"/>
                <a:ea typeface="Arial Bold"/>
                <a:cs typeface="Arial Bold"/>
                <a:sym typeface="Arial Bold"/>
              </a:rPr>
              <a:t>Stimulanzien </a:t>
            </a:r>
            <a:r>
              <a:rPr lang="de-DE" sz="2800"/>
              <a:t>wirken spezifisch auf das </a:t>
            </a:r>
            <a:r>
              <a:rPr lang="de-DE" sz="2800">
                <a:latin typeface="Arial Bold"/>
                <a:ea typeface="Arial Bold"/>
                <a:cs typeface="Arial Bold"/>
                <a:sym typeface="Arial Bold"/>
              </a:rPr>
              <a:t>dopaminerge System</a:t>
            </a:r>
            <a:r>
              <a:rPr lang="de-DE" sz="2800"/>
              <a:t>. Damit korreliert</a:t>
            </a:r>
          </a:p>
          <a:p>
            <a:pPr marL="298450" indent="-298450" eaLnBrk="1" hangingPunct="1">
              <a:lnSpc>
                <a:spcPct val="90000"/>
              </a:lnSpc>
              <a:spcBef>
                <a:spcPts val="600"/>
              </a:spcBef>
              <a:buFontTx/>
              <a:buChar char="•"/>
              <a:defRPr/>
            </a:pPr>
            <a:r>
              <a:rPr lang="de-DE" sz="2800"/>
              <a:t>die klinische Erfahrung einer positiven Beeinflussung von Antrieb und Motivation.</a:t>
            </a:r>
          </a:p>
          <a:p>
            <a:pPr marL="298450" indent="-298450" eaLnBrk="1" hangingPunct="1">
              <a:lnSpc>
                <a:spcPct val="90000"/>
              </a:lnSpc>
              <a:spcBef>
                <a:spcPts val="600"/>
              </a:spcBef>
              <a:buFontTx/>
              <a:buChar char="•"/>
              <a:defRPr/>
            </a:pPr>
            <a:r>
              <a:rPr lang="de-DE" sz="2800"/>
              <a:t>Methylphenidat ist das weitaus verbreiteste Mittel und gemäß der Konsensus-</a:t>
            </a:r>
          </a:p>
          <a:p>
            <a:pPr marL="298450" indent="-298450" eaLnBrk="1" hangingPunct="1">
              <a:lnSpc>
                <a:spcPct val="90000"/>
              </a:lnSpc>
              <a:spcBef>
                <a:spcPts val="600"/>
              </a:spcBef>
              <a:buFontTx/>
              <a:buChar char="•"/>
              <a:defRPr/>
            </a:pPr>
            <a:r>
              <a:rPr lang="de-DE" sz="2800"/>
              <a:t>Vereinbarung der DGPPN auch Mittel der ersten Wahl (Ebert et al., 2003).</a:t>
            </a:r>
          </a:p>
          <a:p>
            <a:pPr marL="298450" indent="-298450" eaLnBrk="1" hangingPunct="1">
              <a:lnSpc>
                <a:spcPct val="90000"/>
              </a:lnSpc>
              <a:spcBef>
                <a:spcPts val="600"/>
              </a:spcBef>
              <a:buFontTx/>
              <a:buChar char="•"/>
              <a:defRPr/>
            </a:pPr>
            <a:r>
              <a:rPr lang="de-DE" sz="2800"/>
              <a:t>Amphetamin soll zusätzlich eine serotonerge Komponente haben.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advClick="0" advTm="0"/>
  <p:timing>
    <p:tnLst>
      <p:par>
        <p:cTn id="1" dur="indefinite" restart="never" fill="hold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hape 111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FB3CDCC9-A36D-42FC-9B39-120FA34AC48C}" type="slidenum">
              <a:rPr lang="de-DE" smtClean="0">
                <a:effectLst/>
                <a:sym typeface="Arial" charset="0"/>
              </a:rPr>
              <a:pPr/>
              <a:t>27</a:t>
            </a:fld>
            <a:endParaRPr lang="de-DE" smtClean="0">
              <a:effectLst/>
              <a:sym typeface="Arial" charset="0"/>
            </a:endParaRPr>
          </a:p>
        </p:txBody>
      </p:sp>
      <p:sp>
        <p:nvSpPr>
          <p:cNvPr id="112" name="Shape 112"/>
          <p:cNvSpPr>
            <a:spLocks noGrp="1"/>
          </p:cNvSpPr>
          <p:nvPr>
            <p:ph type="title" idx="4294967295"/>
          </p:nvPr>
        </p:nvSpPr>
        <p:spPr>
          <a:xfrm>
            <a:off x="457200" y="547688"/>
            <a:ext cx="8229600" cy="1038225"/>
          </a:xfrm>
        </p:spPr>
        <p:txBody>
          <a:bodyPr lIns="0" tIns="0" rIns="0" bIns="0"/>
          <a:lstStyle/>
          <a:p>
            <a:pPr eaLnBrk="1" hangingPunct="1">
              <a:defRPr/>
            </a:pPr>
            <a:r>
              <a:rPr lang="de-DE">
                <a:solidFill>
                  <a:schemeClr val="tx1"/>
                </a:solidFill>
              </a:rPr>
              <a:t>Therapie</a:t>
            </a:r>
          </a:p>
        </p:txBody>
      </p:sp>
      <p:sp>
        <p:nvSpPr>
          <p:cNvPr id="113" name="Shape 113"/>
          <p:cNvSpPr>
            <a:spLocks noGrp="1"/>
          </p:cNvSpPr>
          <p:nvPr>
            <p:ph type="body" idx="4294967295"/>
          </p:nvPr>
        </p:nvSpPr>
        <p:spPr>
          <a:xfrm>
            <a:off x="457200" y="1981200"/>
            <a:ext cx="8229600" cy="3541713"/>
          </a:xfrm>
        </p:spPr>
        <p:txBody>
          <a:bodyPr lIns="0" tIns="0" rIns="0" bIns="0"/>
          <a:lstStyle/>
          <a:p>
            <a:pPr eaLnBrk="1" hangingPunct="1">
              <a:lnSpc>
                <a:spcPct val="90000"/>
              </a:lnSpc>
              <a:buFontTx/>
              <a:buChar char="•"/>
              <a:defRPr/>
            </a:pPr>
            <a:r>
              <a:rPr lang="de-DE">
                <a:latin typeface="Arial Bold"/>
                <a:ea typeface="Arial Bold"/>
                <a:cs typeface="Arial Bold"/>
                <a:sym typeface="Arial Bold"/>
              </a:rPr>
              <a:t>Methylphenidat bei Sucht-erkrankungen:</a:t>
            </a:r>
          </a:p>
          <a:p>
            <a:pPr eaLnBrk="1" hangingPunct="1">
              <a:lnSpc>
                <a:spcPct val="90000"/>
              </a:lnSpc>
              <a:buFontTx/>
              <a:buChar char="•"/>
              <a:defRPr/>
            </a:pPr>
            <a:r>
              <a:rPr lang="de-DE"/>
              <a:t>Der Einsatz von Methylphenidat gerade bei Suchtpatienten wird insbesondere auch in der Laienpresse kontrovers diskutiert.</a:t>
            </a:r>
          </a:p>
          <a:p>
            <a:pPr eaLnBrk="1" hangingPunct="1">
              <a:lnSpc>
                <a:spcPct val="90000"/>
              </a:lnSpc>
              <a:buFontTx/>
              <a:buChar char="•"/>
              <a:defRPr/>
            </a:pPr>
            <a:r>
              <a:rPr lang="de-DE"/>
              <a:t>Ist gleichwohl das Mittel der Wahl.</a:t>
            </a:r>
          </a:p>
          <a:p>
            <a:pPr eaLnBrk="1" hangingPunct="1">
              <a:lnSpc>
                <a:spcPct val="90000"/>
              </a:lnSpc>
              <a:buFontTx/>
              <a:buChar char="•"/>
              <a:defRPr/>
            </a:pPr>
            <a:r>
              <a:rPr lang="de-DE"/>
              <a:t>Therapieerschwerung durch BTMG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fill="hold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hape 11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54844133-38DB-4CC4-AEBD-713D233DE75E}" type="slidenum">
              <a:rPr lang="de-DE" smtClean="0">
                <a:solidFill>
                  <a:srgbClr val="FFFFFF"/>
                </a:solidFill>
                <a:effectLst/>
                <a:sym typeface="Arial" charset="0"/>
              </a:rPr>
              <a:pPr/>
              <a:t>28</a:t>
            </a:fld>
            <a:endParaRPr lang="de-DE" smtClean="0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116" name="Shape 116"/>
          <p:cNvSpPr>
            <a:spLocks noGrp="1"/>
          </p:cNvSpPr>
          <p:nvPr>
            <p:ph type="title" idx="4294967295"/>
          </p:nvPr>
        </p:nvSpPr>
        <p:spPr>
          <a:xfrm>
            <a:off x="457200" y="547688"/>
            <a:ext cx="8229600" cy="1038225"/>
          </a:xfrm>
        </p:spPr>
        <p:txBody>
          <a:bodyPr lIns="0" tIns="0" rIns="0" bIns="0"/>
          <a:lstStyle/>
          <a:p>
            <a:pPr eaLnBrk="1" hangingPunct="1">
              <a:defRPr/>
            </a:pPr>
            <a:endParaRPr lang="de-DE"/>
          </a:p>
        </p:txBody>
      </p:sp>
      <p:sp>
        <p:nvSpPr>
          <p:cNvPr id="117" name="Shape 117"/>
          <p:cNvSpPr>
            <a:spLocks noGrp="1"/>
          </p:cNvSpPr>
          <p:nvPr>
            <p:ph type="body" idx="4294967295"/>
          </p:nvPr>
        </p:nvSpPr>
        <p:spPr>
          <a:xfrm>
            <a:off x="457200" y="1981200"/>
            <a:ext cx="8229600" cy="3541713"/>
          </a:xfrm>
        </p:spPr>
        <p:txBody>
          <a:bodyPr lIns="0" tIns="0" rIns="0" bIns="0"/>
          <a:lstStyle/>
          <a:p>
            <a:pPr eaLnBrk="1" hangingPunct="1">
              <a:buFontTx/>
              <a:buChar char="•"/>
              <a:defRPr/>
            </a:pPr>
            <a:r>
              <a:rPr lang="de-DE"/>
              <a:t>Bei ADHS – Patienten mit Kokainabusus wurde in einer offenen Studie nicht nur eine Besserung der ADS beobachtet, </a:t>
            </a:r>
          </a:p>
          <a:p>
            <a:pPr eaLnBrk="1" hangingPunct="1">
              <a:buFontTx/>
              <a:buChar char="•"/>
              <a:defRPr/>
            </a:pPr>
            <a:r>
              <a:rPr lang="de-DE"/>
              <a:t>sondern auch eine Reduktion der Kokainmenge (Levin et al. 1998, Levin et al. 2002).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fill="hold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hape 119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073E1105-D110-4891-A9DE-3768487097D9}" type="slidenum">
              <a:rPr lang="de-DE" smtClean="0">
                <a:effectLst/>
                <a:sym typeface="Arial" charset="0"/>
              </a:rPr>
              <a:pPr/>
              <a:t>29</a:t>
            </a:fld>
            <a:endParaRPr lang="de-DE" smtClean="0">
              <a:effectLst/>
              <a:sym typeface="Arial" charset="0"/>
            </a:endParaRPr>
          </a:p>
        </p:txBody>
      </p:sp>
      <p:sp>
        <p:nvSpPr>
          <p:cNvPr id="120" name="Shape 120"/>
          <p:cNvSpPr>
            <a:spLocks noGrp="1"/>
          </p:cNvSpPr>
          <p:nvPr>
            <p:ph type="title" idx="4294967295"/>
          </p:nvPr>
        </p:nvSpPr>
        <p:spPr>
          <a:xfrm>
            <a:off x="457200" y="547688"/>
            <a:ext cx="8229600" cy="1038225"/>
          </a:xfrm>
        </p:spPr>
        <p:txBody>
          <a:bodyPr lIns="0" tIns="0" rIns="0" bIns="0"/>
          <a:lstStyle/>
          <a:p>
            <a:pPr eaLnBrk="1" hangingPunct="1">
              <a:defRPr/>
            </a:pPr>
            <a:r>
              <a:rPr lang="de-DE">
                <a:solidFill>
                  <a:schemeClr val="tx1"/>
                </a:solidFill>
              </a:rPr>
              <a:t>Therapie</a:t>
            </a:r>
          </a:p>
        </p:txBody>
      </p:sp>
      <p:sp>
        <p:nvSpPr>
          <p:cNvPr id="121" name="Shape 121"/>
          <p:cNvSpPr>
            <a:spLocks noGrp="1"/>
          </p:cNvSpPr>
          <p:nvPr>
            <p:ph type="body" idx="4294967295"/>
          </p:nvPr>
        </p:nvSpPr>
        <p:spPr>
          <a:xfrm>
            <a:off x="457200" y="1981200"/>
            <a:ext cx="8229600" cy="3541713"/>
          </a:xfrm>
        </p:spPr>
        <p:txBody>
          <a:bodyPr lIns="0" tIns="0" rIns="0" bIns="0"/>
          <a:lstStyle/>
          <a:p>
            <a:pPr eaLnBrk="1" hangingPunct="1">
              <a:buFontTx/>
              <a:buChar char="•"/>
              <a:defRPr/>
            </a:pPr>
            <a:r>
              <a:rPr lang="de-DE"/>
              <a:t>Bei Jugendlichen mit ADHS wurde eine Abnahme der besonderen Gefährdung</a:t>
            </a:r>
          </a:p>
          <a:p>
            <a:pPr eaLnBrk="1" hangingPunct="1">
              <a:buFontTx/>
              <a:buChar char="•"/>
              <a:defRPr/>
            </a:pPr>
            <a:r>
              <a:rPr lang="de-DE"/>
              <a:t>einer Abhängigkeitsentwicklung von bis zu 85% beschrieben, wenn frühzeitig</a:t>
            </a:r>
          </a:p>
          <a:p>
            <a:pPr eaLnBrk="1" hangingPunct="1">
              <a:buFontTx/>
              <a:buChar char="•"/>
              <a:defRPr/>
            </a:pPr>
            <a:r>
              <a:rPr lang="de-DE"/>
              <a:t>eine Stimulanzienabhängigkeits- behandlung erfolgt (Biedermann 1999).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fill="hold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Suchttherapie-Palliativtherapie</a:t>
            </a:r>
          </a:p>
        </p:txBody>
      </p:sp>
      <p:sp>
        <p:nvSpPr>
          <p:cNvPr id="16386" name="Rectangle 3"/>
          <p:cNvSpPr>
            <a:spLocks noGrp="1" noRot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Lebenslange Therapie</a:t>
            </a:r>
          </a:p>
          <a:p>
            <a:pPr eaLnBrk="1" hangingPunct="1">
              <a:defRPr/>
            </a:pPr>
            <a:r>
              <a:rPr lang="de-DE"/>
              <a:t>Häufig Opiattherapie</a:t>
            </a:r>
          </a:p>
          <a:p>
            <a:pPr eaLnBrk="1" hangingPunct="1">
              <a:defRPr/>
            </a:pPr>
            <a:r>
              <a:rPr lang="de-DE"/>
              <a:t>Intensive Betreuung (Kosten- und Zeitaufwand)</a:t>
            </a:r>
          </a:p>
          <a:p>
            <a:pPr eaLnBrk="1" hangingPunct="1">
              <a:defRPr/>
            </a:pPr>
            <a:r>
              <a:rPr lang="de-DE"/>
              <a:t>BTM Kontrolle</a:t>
            </a:r>
          </a:p>
          <a:p>
            <a:pPr eaLnBrk="1" hangingPunct="1">
              <a:defRPr/>
            </a:pPr>
            <a:r>
              <a:rPr lang="de-DE"/>
              <a:t>Unterschied: Suchtpatienten sind stigmatisiert</a:t>
            </a:r>
          </a:p>
          <a:p>
            <a:pPr eaLnBrk="1" hangingPunct="1">
              <a:defRPr/>
            </a:pPr>
            <a:endParaRPr lang="de-DE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hape 12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CE965FC9-5FEE-400E-88A4-C8596426D34C}" type="slidenum">
              <a:rPr lang="de-DE" smtClean="0">
                <a:solidFill>
                  <a:srgbClr val="FFFFFF"/>
                </a:solidFill>
                <a:effectLst/>
                <a:sym typeface="Arial" charset="0"/>
              </a:rPr>
              <a:pPr/>
              <a:t>30</a:t>
            </a:fld>
            <a:endParaRPr lang="de-DE" smtClean="0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124" name="Shape 124"/>
          <p:cNvSpPr>
            <a:spLocks noGrp="1"/>
          </p:cNvSpPr>
          <p:nvPr>
            <p:ph type="body" idx="4294967295"/>
          </p:nvPr>
        </p:nvSpPr>
        <p:spPr>
          <a:xfrm>
            <a:off x="457200" y="1981200"/>
            <a:ext cx="8229600" cy="3541713"/>
          </a:xfrm>
        </p:spPr>
        <p:txBody>
          <a:bodyPr lIns="0" tIns="0" rIns="0" bIns="0">
            <a:normAutofit/>
          </a:bodyPr>
          <a:lstStyle/>
          <a:p>
            <a:pPr marL="298450" indent="-298450" eaLnBrk="1" hangingPunct="1">
              <a:spcBef>
                <a:spcPts val="600"/>
              </a:spcBef>
              <a:buFontTx/>
              <a:buChar char="•"/>
              <a:defRPr/>
            </a:pPr>
            <a:r>
              <a:rPr lang="de-DE" sz="2800"/>
              <a:t>Suchtpotential von Methylphenidat ist wegen der fehlenden euphorisierenden Wirkung nicht anzunehmen und auch nicht beschrieben.</a:t>
            </a:r>
          </a:p>
          <a:p>
            <a:pPr marL="298450" indent="-298450" eaLnBrk="1" hangingPunct="1">
              <a:buFont typeface="Wingdings" pitchFamily="2" charset="2"/>
              <a:buNone/>
              <a:defRPr/>
            </a:pPr>
            <a:endParaRPr lang="de-DE" sz="2800"/>
          </a:p>
          <a:p>
            <a:pPr marL="298450" indent="-298450" eaLnBrk="1" hangingPunct="1">
              <a:spcBef>
                <a:spcPts val="600"/>
              </a:spcBef>
              <a:buFontTx/>
              <a:buChar char="•"/>
              <a:defRPr/>
            </a:pPr>
            <a:r>
              <a:rPr lang="de-DE" sz="2800"/>
              <a:t>Ein Missbrauch ist allenfalls bei der Inhalation oder intravenösen Einnahme von zermörserten Tabletten vorgekommen – dem kann etwa durch die Verordnung von Retardpräparaten vorgebeugt werden (Krause und Krause).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fill="hold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hape 12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11EE2B83-EB5B-45E0-8591-E0001BB3D3C9}" type="slidenum">
              <a:rPr lang="de-DE" smtClean="0">
                <a:effectLst/>
                <a:sym typeface="Arial" charset="0"/>
              </a:rPr>
              <a:pPr/>
              <a:t>31</a:t>
            </a:fld>
            <a:endParaRPr lang="de-DE" smtClean="0">
              <a:effectLst/>
              <a:sym typeface="Arial" charset="0"/>
            </a:endParaRPr>
          </a:p>
        </p:txBody>
      </p:sp>
      <p:sp>
        <p:nvSpPr>
          <p:cNvPr id="127" name="Shape 127"/>
          <p:cNvSpPr>
            <a:spLocks noGrp="1"/>
          </p:cNvSpPr>
          <p:nvPr>
            <p:ph type="title" idx="4294967295"/>
          </p:nvPr>
        </p:nvSpPr>
        <p:spPr>
          <a:xfrm>
            <a:off x="468313" y="590550"/>
            <a:ext cx="8229600" cy="1038225"/>
          </a:xfrm>
        </p:spPr>
        <p:txBody>
          <a:bodyPr lIns="0" tIns="0" rIns="0" bIns="0"/>
          <a:lstStyle/>
          <a:p>
            <a:pPr eaLnBrk="1" hangingPunct="1">
              <a:defRPr/>
            </a:pPr>
            <a:r>
              <a:rPr lang="de-DE">
                <a:solidFill>
                  <a:schemeClr val="tx1"/>
                </a:solidFill>
              </a:rPr>
              <a:t>Fazit</a:t>
            </a:r>
          </a:p>
        </p:txBody>
      </p:sp>
      <p:sp>
        <p:nvSpPr>
          <p:cNvPr id="128" name="Shape 128"/>
          <p:cNvSpPr>
            <a:spLocks noGrp="1"/>
          </p:cNvSpPr>
          <p:nvPr>
            <p:ph type="body" idx="4294967295"/>
          </p:nvPr>
        </p:nvSpPr>
        <p:spPr>
          <a:xfrm>
            <a:off x="457200" y="1981200"/>
            <a:ext cx="8229600" cy="3541713"/>
          </a:xfrm>
        </p:spPr>
        <p:txBody>
          <a:bodyPr lIns="0" tIns="0" rIns="0" bIns="0"/>
          <a:lstStyle/>
          <a:p>
            <a:pPr eaLnBrk="1" hangingPunct="1">
              <a:buFontTx/>
              <a:buChar char="•"/>
              <a:defRPr/>
            </a:pPr>
            <a:r>
              <a:rPr lang="de-DE"/>
              <a:t>Eine häufige und typische </a:t>
            </a:r>
            <a:r>
              <a:rPr lang="de-DE">
                <a:latin typeface="Arial Bold"/>
                <a:ea typeface="Arial Bold"/>
                <a:cs typeface="Arial Bold"/>
                <a:sym typeface="Arial Bold"/>
              </a:rPr>
              <a:t>Komplikation von ADHS </a:t>
            </a:r>
            <a:r>
              <a:rPr lang="de-DE"/>
              <a:t>ist die Entwicklung einer A</a:t>
            </a:r>
            <a:r>
              <a:rPr lang="de-DE">
                <a:latin typeface="Arial Bold"/>
                <a:ea typeface="Arial Bold"/>
                <a:cs typeface="Arial Bold"/>
                <a:sym typeface="Arial Bold"/>
              </a:rPr>
              <a:t>bhängigkeitserkrankung</a:t>
            </a:r>
            <a:r>
              <a:rPr lang="de-DE"/>
              <a:t>,</a:t>
            </a:r>
          </a:p>
          <a:p>
            <a:pPr eaLnBrk="1" hangingPunct="1">
              <a:buFontTx/>
              <a:buChar char="•"/>
              <a:defRPr/>
            </a:pPr>
            <a:r>
              <a:rPr lang="de-DE"/>
              <a:t>deren Entstehung durch ADHS begünstigt und deren Therapie</a:t>
            </a:r>
          </a:p>
          <a:p>
            <a:pPr eaLnBrk="1" hangingPunct="1">
              <a:buFontTx/>
              <a:buChar char="•"/>
              <a:defRPr/>
            </a:pPr>
            <a:r>
              <a:rPr lang="de-DE"/>
              <a:t>durch ADHS erheblich erschwert wird, was durch die </a:t>
            </a:r>
            <a:r>
              <a:rPr lang="de-DE">
                <a:latin typeface="Arial Bold"/>
                <a:ea typeface="Arial Bold"/>
                <a:cs typeface="Arial Bold"/>
                <a:sym typeface="Arial Bold"/>
              </a:rPr>
              <a:t>hohe Abbruchrate </a:t>
            </a:r>
            <a:r>
              <a:rPr lang="de-DE"/>
              <a:t>dieser Suchtgruppe unterstrichen wird.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fill="hold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hape 130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692553B3-A155-418F-9271-E1311B385D76}" type="slidenum">
              <a:rPr lang="de-DE" smtClean="0">
                <a:effectLst/>
                <a:sym typeface="Arial" charset="0"/>
              </a:rPr>
              <a:pPr/>
              <a:t>32</a:t>
            </a:fld>
            <a:endParaRPr lang="de-DE" smtClean="0">
              <a:effectLst/>
              <a:sym typeface="Arial" charset="0"/>
            </a:endParaRPr>
          </a:p>
        </p:txBody>
      </p:sp>
      <p:sp>
        <p:nvSpPr>
          <p:cNvPr id="131" name="Shape 131"/>
          <p:cNvSpPr>
            <a:spLocks noGrp="1"/>
          </p:cNvSpPr>
          <p:nvPr>
            <p:ph type="title" idx="4294967295"/>
          </p:nvPr>
        </p:nvSpPr>
        <p:spPr>
          <a:xfrm>
            <a:off x="457200" y="547688"/>
            <a:ext cx="8229600" cy="1038225"/>
          </a:xfrm>
        </p:spPr>
        <p:txBody>
          <a:bodyPr lIns="0" tIns="0" rIns="0" bIns="0"/>
          <a:lstStyle/>
          <a:p>
            <a:pPr eaLnBrk="1" hangingPunct="1">
              <a:defRPr/>
            </a:pPr>
            <a:r>
              <a:rPr lang="de-DE">
                <a:solidFill>
                  <a:schemeClr val="tx1"/>
                </a:solidFill>
              </a:rPr>
              <a:t>Neurobiologie</a:t>
            </a:r>
          </a:p>
        </p:txBody>
      </p:sp>
      <p:sp>
        <p:nvSpPr>
          <p:cNvPr id="132" name="Shape 132"/>
          <p:cNvSpPr>
            <a:spLocks noGrp="1"/>
          </p:cNvSpPr>
          <p:nvPr>
            <p:ph type="body" idx="4294967295"/>
          </p:nvPr>
        </p:nvSpPr>
        <p:spPr>
          <a:xfrm>
            <a:off x="457200" y="1981200"/>
            <a:ext cx="8229600" cy="3541713"/>
          </a:xfrm>
        </p:spPr>
        <p:txBody>
          <a:bodyPr lIns="0" tIns="0" rIns="0" bIns="0"/>
          <a:lstStyle/>
          <a:p>
            <a:pPr eaLnBrk="1" hangingPunct="1">
              <a:buFontTx/>
              <a:buChar char="•"/>
              <a:defRPr/>
            </a:pPr>
            <a:r>
              <a:rPr lang="de-DE"/>
              <a:t>In funktionellen MRT Untersuchungen liegen die Störungen im N. Accumbens. </a:t>
            </a:r>
            <a:br>
              <a:rPr lang="de-DE"/>
            </a:br>
            <a:r>
              <a:rPr lang="de-DE"/>
              <a:t>ADHS Patienten „verarbeiten keine Belohnung (Dopamin), sie bekommen keine Belohnung“.</a:t>
            </a:r>
          </a:p>
          <a:p>
            <a:pPr eaLnBrk="1" hangingPunct="1">
              <a:buFontTx/>
              <a:buChar char="•"/>
              <a:defRPr/>
            </a:pPr>
            <a:r>
              <a:rPr lang="de-DE"/>
              <a:t>Beispiel: Kaufsucht, Sexsucht,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/>
              <a:t>   M. Huss, Uni Mainz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fill="hold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Shape 13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35372D67-F1A2-4CC5-87AD-FA8BAACC8935}" type="slidenum">
              <a:rPr lang="de-DE" smtClean="0">
                <a:effectLst/>
                <a:sym typeface="Arial" charset="0"/>
              </a:rPr>
              <a:pPr/>
              <a:t>33</a:t>
            </a:fld>
            <a:endParaRPr lang="de-DE" smtClean="0">
              <a:effectLst/>
              <a:sym typeface="Arial" charset="0"/>
            </a:endParaRPr>
          </a:p>
        </p:txBody>
      </p:sp>
      <p:sp>
        <p:nvSpPr>
          <p:cNvPr id="135" name="Shape 135"/>
          <p:cNvSpPr>
            <a:spLocks noGrp="1"/>
          </p:cNvSpPr>
          <p:nvPr>
            <p:ph type="title" idx="4294967295"/>
          </p:nvPr>
        </p:nvSpPr>
        <p:spPr>
          <a:xfrm>
            <a:off x="457200" y="547688"/>
            <a:ext cx="8229600" cy="1038225"/>
          </a:xfrm>
        </p:spPr>
        <p:txBody>
          <a:bodyPr lIns="0" tIns="0" rIns="0" bIns="0"/>
          <a:lstStyle/>
          <a:p>
            <a:pPr eaLnBrk="1" hangingPunct="1">
              <a:defRPr/>
            </a:pPr>
            <a:r>
              <a:rPr lang="de-DE">
                <a:solidFill>
                  <a:schemeClr val="tx1"/>
                </a:solidFill>
              </a:rPr>
              <a:t>Fazit</a:t>
            </a:r>
          </a:p>
        </p:txBody>
      </p:sp>
      <p:sp>
        <p:nvSpPr>
          <p:cNvPr id="136" name="Shape 136"/>
          <p:cNvSpPr>
            <a:spLocks noGrp="1"/>
          </p:cNvSpPr>
          <p:nvPr>
            <p:ph type="body" idx="4294967295"/>
          </p:nvPr>
        </p:nvSpPr>
        <p:spPr>
          <a:xfrm>
            <a:off x="457200" y="1981200"/>
            <a:ext cx="8229600" cy="3541713"/>
          </a:xfrm>
        </p:spPr>
        <p:txBody>
          <a:bodyPr lIns="0" tIns="0" rIns="0" bIns="0"/>
          <a:lstStyle/>
          <a:p>
            <a:pPr eaLnBrk="1" hangingPunct="1">
              <a:buFontTx/>
              <a:buChar char="•"/>
              <a:defRPr/>
            </a:pPr>
            <a:r>
              <a:rPr lang="de-DE" sz="2800"/>
              <a:t>ADHS führt von der frühen Kindheit an zu, je nach Primärpersönlichkeit und sozialem Milieu, </a:t>
            </a:r>
            <a:r>
              <a:rPr lang="de-DE" sz="2800">
                <a:latin typeface="Arial Bold"/>
                <a:ea typeface="Arial Bold"/>
                <a:cs typeface="Arial Bold"/>
                <a:sym typeface="Arial Bold"/>
              </a:rPr>
              <a:t>unterschiedlich schwer ausgeprägten Schwierigkeiten in allen Lebensbereichen</a:t>
            </a:r>
            <a:r>
              <a:rPr lang="de-DE" sz="2800"/>
              <a:t>.</a:t>
            </a:r>
          </a:p>
          <a:p>
            <a:pPr eaLnBrk="1" hangingPunct="1">
              <a:buFontTx/>
              <a:buChar char="•"/>
              <a:defRPr/>
            </a:pPr>
            <a:r>
              <a:rPr lang="de-DE" sz="2800"/>
              <a:t>Da ADHS ein vererbares Störungsbild ist, sind auch die familiären Auffälligkeiten erklärbar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fill="hold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Shape 13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9EDD3576-294C-412F-BC24-340C566D1B21}" type="slidenum">
              <a:rPr lang="de-DE" smtClean="0">
                <a:effectLst/>
                <a:sym typeface="Arial" charset="0"/>
              </a:rPr>
              <a:pPr/>
              <a:t>34</a:t>
            </a:fld>
            <a:endParaRPr lang="de-DE" smtClean="0">
              <a:effectLst/>
              <a:sym typeface="Arial" charset="0"/>
            </a:endParaRPr>
          </a:p>
        </p:txBody>
      </p:sp>
      <p:sp>
        <p:nvSpPr>
          <p:cNvPr id="139" name="Shape 139"/>
          <p:cNvSpPr>
            <a:spLocks noGrp="1"/>
          </p:cNvSpPr>
          <p:nvPr>
            <p:ph type="title" idx="4294967295"/>
          </p:nvPr>
        </p:nvSpPr>
        <p:spPr>
          <a:xfrm>
            <a:off x="457200" y="547688"/>
            <a:ext cx="8229600" cy="1038225"/>
          </a:xfrm>
        </p:spPr>
        <p:txBody>
          <a:bodyPr lIns="0" tIns="0" rIns="0" bIns="0"/>
          <a:lstStyle/>
          <a:p>
            <a:pPr eaLnBrk="1" hangingPunct="1">
              <a:defRPr/>
            </a:pPr>
            <a:r>
              <a:rPr lang="de-DE">
                <a:solidFill>
                  <a:schemeClr val="tx1"/>
                </a:solidFill>
              </a:rPr>
              <a:t>Fazit</a:t>
            </a:r>
          </a:p>
        </p:txBody>
      </p:sp>
      <p:sp>
        <p:nvSpPr>
          <p:cNvPr id="140" name="Shape 140"/>
          <p:cNvSpPr>
            <a:spLocks noGrp="1"/>
          </p:cNvSpPr>
          <p:nvPr>
            <p:ph type="body" idx="4294967295"/>
          </p:nvPr>
        </p:nvSpPr>
        <p:spPr>
          <a:xfrm>
            <a:off x="457200" y="1981200"/>
            <a:ext cx="8229600" cy="3541713"/>
          </a:xfrm>
        </p:spPr>
        <p:txBody>
          <a:bodyPr lIns="0" tIns="0" rIns="0" bIns="0"/>
          <a:lstStyle/>
          <a:p>
            <a:pPr eaLnBrk="1" hangingPunct="1">
              <a:buFontTx/>
              <a:buChar char="•"/>
              <a:defRPr/>
            </a:pPr>
            <a:r>
              <a:rPr lang="de-DE"/>
              <a:t>Eine </a:t>
            </a:r>
            <a:r>
              <a:rPr lang="de-DE">
                <a:latin typeface="Arial Bold"/>
                <a:ea typeface="Arial Bold"/>
                <a:cs typeface="Arial Bold"/>
                <a:sym typeface="Arial Bold"/>
              </a:rPr>
              <a:t>spezifische Therapie</a:t>
            </a:r>
            <a:r>
              <a:rPr lang="de-DE"/>
              <a:t>, meist aus Kombination aus Pharmakotherapie und</a:t>
            </a:r>
          </a:p>
          <a:p>
            <a:pPr eaLnBrk="1" hangingPunct="1">
              <a:buFontTx/>
              <a:buChar char="•"/>
              <a:defRPr/>
            </a:pPr>
            <a:r>
              <a:rPr lang="de-DE"/>
              <a:t>psychotherapeutischen Interventionen in unterschiedlicher Intensität, kann, je</a:t>
            </a:r>
          </a:p>
          <a:p>
            <a:pPr eaLnBrk="1" hangingPunct="1">
              <a:buFontTx/>
              <a:buChar char="•"/>
              <a:defRPr/>
            </a:pPr>
            <a:r>
              <a:rPr lang="de-DE"/>
              <a:t>nach Lebenssituation und Komorbiditäten, oft zu einer </a:t>
            </a:r>
            <a:r>
              <a:rPr lang="de-DE">
                <a:latin typeface="Arial Bold"/>
                <a:ea typeface="Arial Bold"/>
                <a:cs typeface="Arial Bold"/>
                <a:sym typeface="Arial Bold"/>
              </a:rPr>
              <a:t>raschen und nachhaltigen Verbesserung der Lebensqualität </a:t>
            </a:r>
            <a:r>
              <a:rPr lang="de-DE"/>
              <a:t>führen.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fill="hold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Shape 142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91B94FDE-5A9A-4CF3-BCEE-10D9DF5503B9}" type="slidenum">
              <a:rPr lang="de-DE" smtClean="0">
                <a:effectLst/>
                <a:sym typeface="Arial" charset="0"/>
              </a:rPr>
              <a:pPr/>
              <a:t>35</a:t>
            </a:fld>
            <a:endParaRPr lang="de-DE" smtClean="0">
              <a:effectLst/>
              <a:sym typeface="Arial" charset="0"/>
            </a:endParaRPr>
          </a:p>
        </p:txBody>
      </p:sp>
      <p:sp>
        <p:nvSpPr>
          <p:cNvPr id="143" name="Shape 143"/>
          <p:cNvSpPr>
            <a:spLocks noGrp="1"/>
          </p:cNvSpPr>
          <p:nvPr>
            <p:ph type="title" idx="4294967295"/>
          </p:nvPr>
        </p:nvSpPr>
        <p:spPr>
          <a:xfrm>
            <a:off x="457200" y="547688"/>
            <a:ext cx="8229600" cy="1038225"/>
          </a:xfrm>
        </p:spPr>
        <p:txBody>
          <a:bodyPr lIns="0" tIns="0" rIns="0" bIns="0"/>
          <a:lstStyle/>
          <a:p>
            <a:pPr eaLnBrk="1" hangingPunct="1">
              <a:defRPr/>
            </a:pPr>
            <a:r>
              <a:rPr lang="de-DE">
                <a:solidFill>
                  <a:schemeClr val="tx1"/>
                </a:solidFill>
              </a:rPr>
              <a:t>Fazit</a:t>
            </a:r>
          </a:p>
        </p:txBody>
      </p:sp>
      <p:sp>
        <p:nvSpPr>
          <p:cNvPr id="144" name="Shape 144"/>
          <p:cNvSpPr>
            <a:spLocks noGrp="1"/>
          </p:cNvSpPr>
          <p:nvPr>
            <p:ph type="body" idx="4294967295"/>
          </p:nvPr>
        </p:nvSpPr>
        <p:spPr>
          <a:xfrm>
            <a:off x="457200" y="1981200"/>
            <a:ext cx="8229600" cy="3541713"/>
          </a:xfrm>
        </p:spPr>
        <p:txBody>
          <a:bodyPr lIns="0" tIns="0" rIns="0" bIns="0"/>
          <a:lstStyle/>
          <a:p>
            <a:pPr eaLnBrk="1" hangingPunct="1">
              <a:buFontTx/>
              <a:buChar char="•"/>
              <a:defRPr/>
            </a:pPr>
            <a:r>
              <a:rPr lang="de-DE"/>
              <a:t>Die Haltequote und Rückkehr zu körperlicher Gesundheit, psychischer Gesundheit und sozialem Wohlbefinden erfordert einen multimodalen Therapie- ansatz </a:t>
            </a:r>
          </a:p>
          <a:p>
            <a:pPr eaLnBrk="1" hangingPunct="1">
              <a:buFontTx/>
              <a:buChar char="•"/>
              <a:defRPr/>
            </a:pPr>
            <a:r>
              <a:rPr lang="de-DE"/>
              <a:t>weniger von Psychotherapie </a:t>
            </a:r>
          </a:p>
          <a:p>
            <a:pPr eaLnBrk="1" hangingPunct="1">
              <a:buFontTx/>
              <a:buChar char="•"/>
              <a:defRPr/>
            </a:pPr>
            <a:r>
              <a:rPr lang="de-DE"/>
              <a:t>an erster Stelle: eine adäquate Pharmakotherapie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fill="hold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Shape 14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72FB8C98-DD07-4380-84E4-B2211B86EFDE}" type="slidenum">
              <a:rPr lang="de-DE" smtClean="0">
                <a:solidFill>
                  <a:srgbClr val="FFFFFF"/>
                </a:solidFill>
                <a:effectLst/>
                <a:sym typeface="Arial" charset="0"/>
              </a:rPr>
              <a:pPr/>
              <a:t>36</a:t>
            </a:fld>
            <a:endParaRPr lang="de-DE" smtClean="0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147" name="Shape 147"/>
          <p:cNvSpPr>
            <a:spLocks noGrp="1"/>
          </p:cNvSpPr>
          <p:nvPr>
            <p:ph type="title" idx="4294967295"/>
          </p:nvPr>
        </p:nvSpPr>
        <p:spPr>
          <a:xfrm>
            <a:off x="468313" y="549275"/>
            <a:ext cx="8229600" cy="1038225"/>
          </a:xfrm>
        </p:spPr>
        <p:txBody>
          <a:bodyPr lIns="0" tIns="0" rIns="0" bIns="0"/>
          <a:lstStyle/>
          <a:p>
            <a:pPr eaLnBrk="1" hangingPunct="1">
              <a:defRPr/>
            </a:pPr>
            <a:r>
              <a:rPr lang="de-DE" sz="3200">
                <a:solidFill>
                  <a:srgbClr val="FFFFFF"/>
                </a:solidFill>
              </a:rPr>
              <a:t>Eigene Zahlen: Sucht 2014</a:t>
            </a:r>
          </a:p>
        </p:txBody>
      </p:sp>
      <p:sp>
        <p:nvSpPr>
          <p:cNvPr id="148" name="Shape 148"/>
          <p:cNvSpPr>
            <a:spLocks noGrp="1"/>
          </p:cNvSpPr>
          <p:nvPr>
            <p:ph type="body" idx="4294967295"/>
          </p:nvPr>
        </p:nvSpPr>
        <p:spPr>
          <a:xfrm>
            <a:off x="611188" y="1484313"/>
            <a:ext cx="8229600" cy="4525962"/>
          </a:xfrm>
        </p:spPr>
        <p:txBody>
          <a:bodyPr lIns="0" tIns="0" rIns="0" bIns="0"/>
          <a:lstStyle/>
          <a:p>
            <a:pPr eaLnBrk="1" hangingPunct="1">
              <a:buFontTx/>
              <a:buChar char="•"/>
              <a:defRPr/>
            </a:pPr>
            <a:r>
              <a:rPr lang="de-DE"/>
              <a:t>130 adulte ADHS Patienten</a:t>
            </a:r>
          </a:p>
          <a:p>
            <a:pPr eaLnBrk="1" hangingPunct="1">
              <a:buFontTx/>
              <a:buChar char="•"/>
              <a:defRPr/>
            </a:pPr>
            <a:r>
              <a:rPr lang="de-DE"/>
              <a:t>170 Opiat Substitutionspatienten </a:t>
            </a:r>
          </a:p>
          <a:p>
            <a:pPr eaLnBrk="1" hangingPunct="1">
              <a:buFontTx/>
              <a:buChar char="•"/>
              <a:defRPr/>
            </a:pPr>
            <a:r>
              <a:rPr lang="de-DE"/>
              <a:t>70% (n=105) dl-Methadon</a:t>
            </a:r>
          </a:p>
          <a:p>
            <a:pPr eaLnBrk="1" hangingPunct="1">
              <a:buFontTx/>
              <a:buChar char="•"/>
              <a:defRPr/>
            </a:pPr>
            <a:r>
              <a:rPr lang="de-DE"/>
              <a:t>19% (n=30)   l-Methadon= Polamidon</a:t>
            </a:r>
          </a:p>
          <a:p>
            <a:pPr eaLnBrk="1" hangingPunct="1">
              <a:buFontTx/>
              <a:buChar char="•"/>
              <a:defRPr/>
            </a:pPr>
            <a:r>
              <a:rPr lang="de-DE"/>
              <a:t>11% (n=17)   Buprenorphin= Subutex</a:t>
            </a:r>
          </a:p>
          <a:p>
            <a:pPr eaLnBrk="1" hangingPunct="1">
              <a:buFontTx/>
              <a:buChar char="•"/>
              <a:defRPr/>
            </a:pPr>
            <a:r>
              <a:rPr lang="de-DE"/>
              <a:t>Neu: Substitol als Morhinderivat</a:t>
            </a:r>
          </a:p>
          <a:p>
            <a:pPr eaLnBrk="1" hangingPunct="1">
              <a:buFontTx/>
              <a:buChar char="•"/>
              <a:defRPr/>
            </a:pPr>
            <a:endParaRPr lang="de-DE"/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/>
              <a:t>                        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fill="hold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Shape 150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6D3F0F35-F0C6-4D7A-A909-BE905464570C}" type="slidenum">
              <a:rPr lang="de-DE" smtClean="0">
                <a:solidFill>
                  <a:srgbClr val="FFFFFF"/>
                </a:solidFill>
                <a:effectLst/>
                <a:sym typeface="Arial" charset="0"/>
              </a:rPr>
              <a:pPr/>
              <a:t>37</a:t>
            </a:fld>
            <a:endParaRPr lang="de-DE" smtClean="0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151" name="Shape 151"/>
          <p:cNvSpPr>
            <a:spLocks noGrp="1"/>
          </p:cNvSpPr>
          <p:nvPr>
            <p:ph type="title" idx="4294967295"/>
          </p:nvPr>
        </p:nvSpPr>
        <p:spPr>
          <a:xfrm>
            <a:off x="457200" y="547688"/>
            <a:ext cx="8229600" cy="641350"/>
          </a:xfrm>
        </p:spPr>
        <p:txBody>
          <a:bodyPr lIns="0" tIns="0" rIns="0" bIns="0"/>
          <a:lstStyle/>
          <a:p>
            <a:pPr eaLnBrk="1" hangingPunct="1">
              <a:defRPr/>
            </a:pPr>
            <a:r>
              <a:rPr lang="de-DE" sz="3600">
                <a:solidFill>
                  <a:srgbClr val="FFFFFF"/>
                </a:solidFill>
              </a:rPr>
              <a:t>Eigene Ergebnisse 20014</a:t>
            </a:r>
          </a:p>
        </p:txBody>
      </p:sp>
      <p:sp>
        <p:nvSpPr>
          <p:cNvPr id="152" name="Shape 152"/>
          <p:cNvSpPr>
            <a:spLocks noGrp="1"/>
          </p:cNvSpPr>
          <p:nvPr>
            <p:ph type="body" idx="4294967295"/>
          </p:nvPr>
        </p:nvSpPr>
        <p:spPr>
          <a:xfrm>
            <a:off x="457200" y="981075"/>
            <a:ext cx="8229600" cy="5145088"/>
          </a:xfrm>
        </p:spPr>
        <p:txBody>
          <a:bodyPr lIns="0" tIns="0" rIns="0" bIns="0">
            <a:normAutofit/>
          </a:bodyPr>
          <a:lstStyle/>
          <a:p>
            <a:pPr marL="334963" indent="-334963" defTabSz="895350" eaLnBrk="1" hangingPunct="1">
              <a:lnSpc>
                <a:spcPct val="90000"/>
              </a:lnSpc>
              <a:buFontTx/>
              <a:buChar char="•"/>
              <a:defRPr/>
            </a:pPr>
            <a:r>
              <a:rPr lang="de-DE" sz="3100"/>
              <a:t>10% / Jahr (n=17) clean, regulär abgemeldet</a:t>
            </a:r>
          </a:p>
          <a:p>
            <a:pPr marL="334963" indent="-334963" defTabSz="895350" eaLnBrk="1" hangingPunct="1">
              <a:lnSpc>
                <a:spcPct val="90000"/>
              </a:lnSpc>
              <a:buFontTx/>
              <a:buChar char="•"/>
              <a:defRPr/>
            </a:pPr>
            <a:r>
              <a:rPr lang="de-DE" sz="3100"/>
              <a:t>70% (n=110) länger als 2 (-19) Jahre in Therapie</a:t>
            </a:r>
          </a:p>
          <a:p>
            <a:pPr marL="334963" indent="-334963" defTabSz="895350" eaLnBrk="1" hangingPunct="1">
              <a:lnSpc>
                <a:spcPct val="90000"/>
              </a:lnSpc>
              <a:buFontTx/>
              <a:buChar char="•"/>
              <a:defRPr/>
            </a:pPr>
            <a:r>
              <a:rPr lang="de-DE" sz="3100"/>
              <a:t>0.5% Letatlität (n=1)</a:t>
            </a:r>
          </a:p>
          <a:p>
            <a:pPr marL="334963" indent="-334963" defTabSz="895350" eaLnBrk="1" hangingPunct="1">
              <a:lnSpc>
                <a:spcPct val="90000"/>
              </a:lnSpc>
              <a:buFontTx/>
              <a:buChar char="•"/>
              <a:defRPr/>
            </a:pPr>
            <a:r>
              <a:rPr lang="de-DE" sz="3100"/>
              <a:t>15% (n=12)Abbrecher</a:t>
            </a:r>
          </a:p>
          <a:p>
            <a:pPr marL="334963" indent="-334963" defTabSz="895350" eaLnBrk="1" hangingPunct="1">
              <a:lnSpc>
                <a:spcPct val="90000"/>
              </a:lnSpc>
              <a:buFontTx/>
              <a:buChar char="•"/>
              <a:defRPr/>
            </a:pPr>
            <a:r>
              <a:rPr lang="de-DE" sz="3100"/>
              <a:t>15% (n=11)Beigebraucher (Kokain)</a:t>
            </a:r>
          </a:p>
          <a:p>
            <a:pPr marL="334963" indent="-334963" defTabSz="895350" eaLnBrk="1" hangingPunct="1">
              <a:lnSpc>
                <a:spcPct val="90000"/>
              </a:lnSpc>
              <a:buFontTx/>
              <a:buChar char="•"/>
              <a:defRPr/>
            </a:pPr>
            <a:r>
              <a:rPr lang="de-DE" sz="3100"/>
              <a:t>85% (n=121) Verbesserung des psychischen und körperlichen Zustandes und der Lebenszufriedenheit (Fahrenberg Fragebogen)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fill="hold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Shape 15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8ECAC4A1-0C2C-4C89-8E45-22FB84242C46}" type="slidenum">
              <a:rPr lang="de-DE" smtClean="0">
                <a:solidFill>
                  <a:srgbClr val="FFFFFF"/>
                </a:solidFill>
                <a:effectLst/>
                <a:sym typeface="Arial" charset="0"/>
              </a:rPr>
              <a:pPr/>
              <a:t>38</a:t>
            </a:fld>
            <a:endParaRPr lang="de-DE" smtClean="0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155" name="Shape 155"/>
          <p:cNvSpPr>
            <a:spLocks noGrp="1"/>
          </p:cNvSpPr>
          <p:nvPr>
            <p:ph type="title" idx="4294967295"/>
          </p:nvPr>
        </p:nvSpPr>
        <p:spPr>
          <a:xfrm>
            <a:off x="457200" y="547688"/>
            <a:ext cx="8229600" cy="1038225"/>
          </a:xfrm>
        </p:spPr>
        <p:txBody>
          <a:bodyPr lIns="0" tIns="0" rIns="0" bIns="0"/>
          <a:lstStyle/>
          <a:p>
            <a:pPr eaLnBrk="1" hangingPunct="1">
              <a:defRPr/>
            </a:pPr>
            <a:r>
              <a:rPr lang="de-DE" sz="3200">
                <a:solidFill>
                  <a:srgbClr val="FFFFFF"/>
                </a:solidFill>
              </a:rPr>
              <a:t>Allgemeinmedizinische Komorbidität  2014</a:t>
            </a:r>
          </a:p>
        </p:txBody>
      </p:sp>
      <p:sp>
        <p:nvSpPr>
          <p:cNvPr id="156" name="Shape 156"/>
          <p:cNvSpPr>
            <a:spLocks noGrp="1"/>
          </p:cNvSpPr>
          <p:nvPr>
            <p:ph type="body" idx="4294967295"/>
          </p:nvPr>
        </p:nvSpPr>
        <p:spPr>
          <a:xfrm>
            <a:off x="457200" y="1281113"/>
            <a:ext cx="8229600" cy="5589587"/>
          </a:xfrm>
        </p:spPr>
        <p:txBody>
          <a:bodyPr lIns="0" tIns="0" rIns="0" bIns="0">
            <a:normAutofit/>
          </a:bodyPr>
          <a:lstStyle/>
          <a:p>
            <a:pPr marL="325438" indent="-325438" defTabSz="868363" eaLnBrk="1" hangingPunct="1">
              <a:lnSpc>
                <a:spcPct val="90000"/>
              </a:lnSpc>
              <a:buFontTx/>
              <a:buChar char="•"/>
              <a:defRPr/>
            </a:pPr>
            <a:r>
              <a:rPr lang="de-DE" sz="3000"/>
              <a:t>65% (n=98)Hepatitis C (3 Patienten/Quartal Interferon/ RBV, ab 2014 neue Therapieformen)</a:t>
            </a:r>
          </a:p>
          <a:p>
            <a:pPr marL="325438" indent="-325438" defTabSz="868363" eaLnBrk="1" hangingPunct="1">
              <a:lnSpc>
                <a:spcPct val="90000"/>
              </a:lnSpc>
              <a:buFontTx/>
              <a:buChar char="•"/>
              <a:defRPr/>
            </a:pPr>
            <a:r>
              <a:rPr lang="de-DE" sz="3000"/>
              <a:t>2 Patienten </a:t>
            </a:r>
            <a:r>
              <a:rPr lang="de-DE" sz="3000">
                <a:latin typeface="Arial Bold"/>
                <a:ea typeface="Arial Bold"/>
                <a:cs typeface="Arial Bold"/>
                <a:sym typeface="Arial Bold"/>
              </a:rPr>
              <a:t>HIV </a:t>
            </a:r>
            <a:r>
              <a:rPr lang="de-DE" sz="3000"/>
              <a:t>positiv</a:t>
            </a:r>
          </a:p>
          <a:p>
            <a:pPr marL="325438" indent="-325438" defTabSz="868363" eaLnBrk="1" hangingPunct="1">
              <a:lnSpc>
                <a:spcPct val="90000"/>
              </a:lnSpc>
              <a:buFontTx/>
              <a:buChar char="•"/>
              <a:defRPr/>
            </a:pPr>
            <a:r>
              <a:rPr lang="de-DE" sz="3000"/>
              <a:t>15 % (n= 23)chronische Spritzenabszessen, Thrombosen, Marcumarbehandlungen</a:t>
            </a:r>
          </a:p>
          <a:p>
            <a:pPr marL="325438" indent="-325438" defTabSz="868363" eaLnBrk="1" hangingPunct="1">
              <a:lnSpc>
                <a:spcPct val="90000"/>
              </a:lnSpc>
              <a:buFontTx/>
              <a:buChar char="•"/>
              <a:defRPr/>
            </a:pPr>
            <a:r>
              <a:rPr lang="de-DE" sz="3000"/>
              <a:t>10% (n=15)kardiologischen Erkrankungen</a:t>
            </a:r>
          </a:p>
          <a:p>
            <a:pPr marL="325438" indent="-325438" defTabSz="868363" eaLnBrk="1" hangingPunct="1">
              <a:lnSpc>
                <a:spcPct val="90000"/>
              </a:lnSpc>
              <a:buFontTx/>
              <a:buChar char="•"/>
              <a:defRPr/>
            </a:pPr>
            <a:r>
              <a:rPr lang="de-DE" sz="3000"/>
              <a:t>10% (n=11)onkologische Erkrankungen</a:t>
            </a:r>
          </a:p>
          <a:p>
            <a:pPr marL="325438" indent="-325438" defTabSz="868363" eaLnBrk="1" hangingPunct="1">
              <a:lnSpc>
                <a:spcPct val="90000"/>
              </a:lnSpc>
              <a:buFontTx/>
              <a:buChar char="•"/>
              <a:defRPr/>
            </a:pPr>
            <a:r>
              <a:rPr lang="de-DE" sz="3000"/>
              <a:t>3% (n=5)Diabetes mellitus</a:t>
            </a:r>
          </a:p>
          <a:p>
            <a:pPr marL="325438" indent="-325438" defTabSz="868363" eaLnBrk="1" hangingPunct="1">
              <a:lnSpc>
                <a:spcPct val="90000"/>
              </a:lnSpc>
              <a:buFontTx/>
              <a:buChar char="•"/>
              <a:defRPr/>
            </a:pPr>
            <a:r>
              <a:rPr lang="de-DE" sz="3000"/>
              <a:t>45% (n=68) COPD</a:t>
            </a:r>
          </a:p>
          <a:p>
            <a:pPr marL="325438" indent="-325438" defTabSz="868363" eaLnBrk="1" hangingPunct="1">
              <a:lnSpc>
                <a:spcPct val="90000"/>
              </a:lnSpc>
              <a:buFontTx/>
              <a:buChar char="•"/>
              <a:defRPr/>
            </a:pPr>
            <a:r>
              <a:rPr lang="de-DE" sz="3000"/>
              <a:t>60% (n=90) chronische Opstipation, Oberbauchbeschwerden, Gallensteine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fill="hold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Shape 15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B3B773F2-7860-4D54-91D9-495C9EDB2AB4}" type="slidenum">
              <a:rPr lang="de-DE" smtClean="0">
                <a:solidFill>
                  <a:srgbClr val="FFFFFF"/>
                </a:solidFill>
                <a:effectLst/>
                <a:sym typeface="Arial" charset="0"/>
              </a:rPr>
              <a:pPr/>
              <a:t>39</a:t>
            </a:fld>
            <a:endParaRPr lang="de-DE" smtClean="0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159" name="Shape 159"/>
          <p:cNvSpPr>
            <a:spLocks noGrp="1"/>
          </p:cNvSpPr>
          <p:nvPr>
            <p:ph type="title" idx="4294967295"/>
          </p:nvPr>
        </p:nvSpPr>
        <p:spPr>
          <a:xfrm>
            <a:off x="457200" y="547688"/>
            <a:ext cx="8229600" cy="903287"/>
          </a:xfrm>
        </p:spPr>
        <p:txBody>
          <a:bodyPr lIns="0" tIns="0" rIns="0" bIns="0"/>
          <a:lstStyle/>
          <a:p>
            <a:pPr eaLnBrk="1" hangingPunct="1">
              <a:defRPr/>
            </a:pPr>
            <a:r>
              <a:rPr lang="de-DE" sz="3200">
                <a:solidFill>
                  <a:srgbClr val="FFFFFF"/>
                </a:solidFill>
              </a:rPr>
              <a:t>Psychiatrische Komorbidität 2014</a:t>
            </a:r>
          </a:p>
        </p:txBody>
      </p:sp>
      <p:sp>
        <p:nvSpPr>
          <p:cNvPr id="160" name="Shape 160"/>
          <p:cNvSpPr>
            <a:spLocks noGrp="1"/>
          </p:cNvSpPr>
          <p:nvPr>
            <p:ph type="body" idx="4294967295"/>
          </p:nvPr>
        </p:nvSpPr>
        <p:spPr>
          <a:xfrm>
            <a:off x="468313" y="1628775"/>
            <a:ext cx="8229600" cy="4525963"/>
          </a:xfrm>
        </p:spPr>
        <p:txBody>
          <a:bodyPr lIns="0" tIns="0" rIns="0" bIns="0"/>
          <a:lstStyle/>
          <a:p>
            <a:pPr eaLnBrk="1" hangingPunct="1">
              <a:buFontTx/>
              <a:buChar char="•"/>
              <a:defRPr/>
            </a:pPr>
            <a:r>
              <a:rPr lang="de-DE"/>
              <a:t>19%(n=20)  psychiatrische Komorbidität,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/>
              <a:t>   Schizophrenie,  Psychosen,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/>
              <a:t>   Borderline Störungen, Depressionen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/>
              <a:t> </a:t>
            </a:r>
          </a:p>
          <a:p>
            <a:pPr eaLnBrk="1" hangingPunct="1">
              <a:buFontTx/>
              <a:buChar char="•"/>
              <a:defRPr/>
            </a:pPr>
            <a:r>
              <a:rPr lang="de-DE"/>
              <a:t>18% (n=27) chronische Angst</a:t>
            </a:r>
          </a:p>
          <a:p>
            <a:pPr eaLnBrk="1" hangingPunct="1">
              <a:buFontTx/>
              <a:buChar char="•"/>
              <a:defRPr/>
            </a:pPr>
            <a:r>
              <a:rPr lang="de-DE"/>
              <a:t>23% (n=38) adultes ADH Syndrom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fill="hold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hape 31"/>
          <p:cNvSpPr>
            <a:spLocks noGrp="1"/>
          </p:cNvSpPr>
          <p:nvPr>
            <p:ph type="title" idx="4294967295"/>
          </p:nvPr>
        </p:nvSpPr>
        <p:spPr>
          <a:xfrm>
            <a:off x="323850" y="404813"/>
            <a:ext cx="8510588" cy="1004887"/>
          </a:xfrm>
        </p:spPr>
        <p:txBody>
          <a:bodyPr lIns="0" tIns="0" rIns="0" bIns="0"/>
          <a:lstStyle/>
          <a:p>
            <a:pPr eaLnBrk="1" hangingPunct="1">
              <a:defRPr/>
            </a:pPr>
            <a:r>
              <a:rPr lang="de-DE">
                <a:solidFill>
                  <a:schemeClr val="tx1"/>
                </a:solidFill>
              </a:rPr>
              <a:t>Volkskrankheit Sucht</a:t>
            </a:r>
          </a:p>
        </p:txBody>
      </p:sp>
      <p:sp>
        <p:nvSpPr>
          <p:cNvPr id="9219" name="Shape 32"/>
          <p:cNvSpPr>
            <a:spLocks noGrp="1"/>
          </p:cNvSpPr>
          <p:nvPr>
            <p:ph type="body" idx="4294967295"/>
          </p:nvPr>
        </p:nvSpPr>
        <p:spPr>
          <a:xfrm>
            <a:off x="323850" y="1700213"/>
            <a:ext cx="8540750" cy="3806825"/>
          </a:xfrm>
        </p:spPr>
        <p:txBody>
          <a:bodyPr lIns="0" tIns="0" rIns="0" bIns="0"/>
          <a:lstStyle/>
          <a:p>
            <a:pPr eaLnBrk="1" hangingPunct="1">
              <a:buFontTx/>
              <a:buChar char="•"/>
              <a:defRPr/>
            </a:pPr>
            <a:r>
              <a:rPr lang="de-DE"/>
              <a:t>Globale Krankheitslast Deutschland           (Burden of disease)</a:t>
            </a:r>
          </a:p>
          <a:p>
            <a:pPr eaLnBrk="1" hangingPunct="1">
              <a:buFontTx/>
              <a:buChar char="•"/>
              <a:defRPr/>
            </a:pPr>
            <a:r>
              <a:rPr lang="de-DE"/>
              <a:t>Art. Hypertoniefolgeerkrankungen 1. Stelle</a:t>
            </a:r>
          </a:p>
          <a:p>
            <a:pPr eaLnBrk="1" hangingPunct="1">
              <a:buFontTx/>
              <a:buChar char="•"/>
              <a:defRPr/>
            </a:pPr>
            <a:r>
              <a:rPr lang="de-DE"/>
              <a:t>Nikotinfolgeerkrankungen an 2. Stelle</a:t>
            </a:r>
          </a:p>
          <a:p>
            <a:pPr eaLnBrk="1" hangingPunct="1">
              <a:buFontTx/>
              <a:buChar char="•"/>
              <a:defRPr/>
            </a:pPr>
            <a:r>
              <a:rPr lang="de-DE"/>
              <a:t>Alkoholfolgen an 5. Stelle, </a:t>
            </a:r>
          </a:p>
          <a:p>
            <a:pPr eaLnBrk="1" hangingPunct="1">
              <a:buFontTx/>
              <a:buChar char="•"/>
              <a:defRPr/>
            </a:pPr>
            <a:r>
              <a:rPr lang="de-DE"/>
              <a:t>90% der Patienten unbehandelt</a:t>
            </a:r>
          </a:p>
          <a:p>
            <a:pPr eaLnBrk="1" hangingPunct="1">
              <a:buFontTx/>
              <a:buChar char="•"/>
              <a:defRPr/>
            </a:pPr>
            <a:r>
              <a:rPr lang="de-DE"/>
              <a:t>Kosten/Jahr: 45 Mrd.€ Rauchen, 30 Mrd. € Alkohol</a:t>
            </a:r>
          </a:p>
          <a:p>
            <a:pPr eaLnBrk="1" hangingPunct="1">
              <a:buFontTx/>
              <a:buChar char="•"/>
              <a:defRPr/>
            </a:pPr>
            <a:r>
              <a:rPr lang="de-DE"/>
              <a:t>Gesundheitskosten Deutschland ca. 320 Mrd.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Shape 162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F71EAE6D-3200-468D-8E10-F3B01A317A6B}" type="slidenum">
              <a:rPr lang="de-DE" smtClean="0">
                <a:solidFill>
                  <a:srgbClr val="FFFFFF"/>
                </a:solidFill>
                <a:effectLst/>
                <a:sym typeface="Arial" charset="0"/>
              </a:rPr>
              <a:pPr/>
              <a:t>40</a:t>
            </a:fld>
            <a:endParaRPr lang="de-DE" smtClean="0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163" name="Shape 163"/>
          <p:cNvSpPr>
            <a:spLocks noGrp="1"/>
          </p:cNvSpPr>
          <p:nvPr>
            <p:ph type="title" idx="4294967295"/>
          </p:nvPr>
        </p:nvSpPr>
        <p:spPr>
          <a:xfrm>
            <a:off x="457200" y="547688"/>
            <a:ext cx="8229600" cy="1038225"/>
          </a:xfrm>
        </p:spPr>
        <p:txBody>
          <a:bodyPr lIns="0" tIns="0" rIns="0" bIns="0"/>
          <a:lstStyle/>
          <a:p>
            <a:pPr eaLnBrk="1" hangingPunct="1">
              <a:defRPr/>
            </a:pPr>
            <a:r>
              <a:rPr lang="de-DE" sz="3200">
                <a:solidFill>
                  <a:srgbClr val="FFFFFF"/>
                </a:solidFill>
              </a:rPr>
              <a:t>Berufstätigkeit 2014</a:t>
            </a:r>
            <a:r>
              <a:rPr lang="de-DE" sz="3200"/>
              <a:t>	</a:t>
            </a:r>
          </a:p>
        </p:txBody>
      </p:sp>
      <p:sp>
        <p:nvSpPr>
          <p:cNvPr id="164" name="Shape 164"/>
          <p:cNvSpPr>
            <a:spLocks noGrp="1"/>
          </p:cNvSpPr>
          <p:nvPr>
            <p:ph type="body" idx="4294967295"/>
          </p:nvPr>
        </p:nvSpPr>
        <p:spPr>
          <a:xfrm>
            <a:off x="457200" y="1981200"/>
            <a:ext cx="8229600" cy="3541713"/>
          </a:xfrm>
        </p:spPr>
        <p:txBody>
          <a:bodyPr lIns="0" tIns="0" rIns="0" bIns="0"/>
          <a:lstStyle/>
          <a:p>
            <a:pPr eaLnBrk="1" hangingPunct="1">
              <a:buFontTx/>
              <a:buChar char="•"/>
              <a:defRPr/>
            </a:pPr>
            <a:r>
              <a:rPr lang="de-DE"/>
              <a:t>17% (n=28) der Substituierten arbeiten ganztägig, sozialversichert</a:t>
            </a:r>
          </a:p>
          <a:p>
            <a:pPr eaLnBrk="1" hangingPunct="1">
              <a:buFontTx/>
              <a:buChar char="•"/>
              <a:defRPr/>
            </a:pPr>
            <a:r>
              <a:rPr lang="de-DE"/>
              <a:t>31% (n=55) arbeiten im Rahmen von Sozialmaßnahmen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de-DE"/>
          </a:p>
          <a:p>
            <a:pPr eaLnBrk="1" hangingPunct="1">
              <a:buFontTx/>
              <a:buChar char="•"/>
              <a:defRPr/>
            </a:pPr>
            <a:r>
              <a:rPr lang="de-DE"/>
              <a:t>52% (n= 76) haben keine Tagesbeschäftigung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fill="hold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Shape 16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B6A7D075-A8D9-49F8-AB76-6AEDF95CFD22}" type="slidenum">
              <a:rPr lang="de-DE" smtClean="0">
                <a:solidFill>
                  <a:srgbClr val="FFFFFF"/>
                </a:solidFill>
                <a:effectLst/>
                <a:sym typeface="Arial" charset="0"/>
              </a:rPr>
              <a:pPr/>
              <a:t>41</a:t>
            </a:fld>
            <a:endParaRPr lang="de-DE" smtClean="0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167" name="Shape 167"/>
          <p:cNvSpPr>
            <a:spLocks noGrp="1"/>
          </p:cNvSpPr>
          <p:nvPr>
            <p:ph type="title" idx="4294967295"/>
          </p:nvPr>
        </p:nvSpPr>
        <p:spPr>
          <a:xfrm>
            <a:off x="457200" y="547688"/>
            <a:ext cx="8229600" cy="1038225"/>
          </a:xfrm>
        </p:spPr>
        <p:txBody>
          <a:bodyPr lIns="0" tIns="0" rIns="0" bIns="0"/>
          <a:lstStyle/>
          <a:p>
            <a:pPr eaLnBrk="1" hangingPunct="1">
              <a:defRPr/>
            </a:pPr>
            <a:r>
              <a:rPr lang="de-DE" sz="3200">
                <a:solidFill>
                  <a:srgbClr val="FFFFFF"/>
                </a:solidFill>
              </a:rPr>
              <a:t>Kosten 2014</a:t>
            </a:r>
          </a:p>
        </p:txBody>
      </p:sp>
      <p:sp>
        <p:nvSpPr>
          <p:cNvPr id="168" name="Shape 168"/>
          <p:cNvSpPr>
            <a:spLocks noGrp="1"/>
          </p:cNvSpPr>
          <p:nvPr>
            <p:ph type="body" idx="4294967295"/>
          </p:nvPr>
        </p:nvSpPr>
        <p:spPr>
          <a:xfrm>
            <a:off x="276225" y="1306513"/>
            <a:ext cx="8591550" cy="4752975"/>
          </a:xfrm>
        </p:spPr>
        <p:txBody>
          <a:bodyPr lIns="0" tIns="0" rIns="0" bIns="0"/>
          <a:lstStyle/>
          <a:p>
            <a:pPr eaLnBrk="1" hangingPunct="1">
              <a:lnSpc>
                <a:spcPct val="90000"/>
              </a:lnSpc>
              <a:buFontTx/>
              <a:buChar char="•"/>
              <a:defRPr/>
            </a:pPr>
            <a:r>
              <a:rPr lang="de-DE"/>
              <a:t> 540 000 € Substitutionskosten/ Jahr  bei150 Patienten. </a:t>
            </a:r>
          </a:p>
          <a:p>
            <a:pPr eaLnBrk="1" hangingPunct="1">
              <a:lnSpc>
                <a:spcPct val="90000"/>
              </a:lnSpc>
              <a:buFontTx/>
              <a:buChar char="•"/>
              <a:defRPr/>
            </a:pPr>
            <a:r>
              <a:rPr lang="de-DE"/>
              <a:t>Davon 320 000 € Medikamentenkosten/Jahr bei 150 Patienten.</a:t>
            </a:r>
          </a:p>
          <a:p>
            <a:pPr eaLnBrk="1" hangingPunct="1">
              <a:lnSpc>
                <a:spcPct val="90000"/>
              </a:lnSpc>
              <a:buFontTx/>
              <a:buChar char="•"/>
              <a:defRPr/>
            </a:pPr>
            <a:endParaRPr lang="de-DE"/>
          </a:p>
          <a:p>
            <a:pPr eaLnBrk="1" hangingPunct="1">
              <a:lnSpc>
                <a:spcPct val="90000"/>
              </a:lnSpc>
              <a:buFontTx/>
              <a:buChar char="•"/>
              <a:defRPr/>
            </a:pPr>
            <a:r>
              <a:rPr lang="de-DE"/>
              <a:t> 3600€ Substitutionskosten pro Patient/ Jahr. </a:t>
            </a:r>
          </a:p>
          <a:p>
            <a:pPr eaLnBrk="1" hangingPunct="1">
              <a:lnSpc>
                <a:spcPct val="90000"/>
              </a:lnSpc>
              <a:buFontTx/>
              <a:buChar char="•"/>
              <a:defRPr/>
            </a:pPr>
            <a:r>
              <a:rPr lang="de-DE"/>
              <a:t> 40 150 €  Gefängniskosten pro Delinquent/ Jahr.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fill="hold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hape 170"/>
          <p:cNvSpPr>
            <a:spLocks noGrp="1"/>
          </p:cNvSpPr>
          <p:nvPr>
            <p:ph type="title" idx="4294967295"/>
          </p:nvPr>
        </p:nvSpPr>
        <p:spPr>
          <a:xfrm>
            <a:off x="457200" y="547688"/>
            <a:ext cx="8229600" cy="1038225"/>
          </a:xfrm>
        </p:spPr>
        <p:txBody>
          <a:bodyPr lIns="0" tIns="0" rIns="0" bIns="0"/>
          <a:lstStyle/>
          <a:p>
            <a:pPr eaLnBrk="1" hangingPunct="1">
              <a:defRPr/>
            </a:pPr>
            <a:r>
              <a:rPr lang="de-DE">
                <a:solidFill>
                  <a:schemeClr val="tx1"/>
                </a:solidFill>
              </a:rPr>
              <a:t>Alkoholbezogene Störung</a:t>
            </a:r>
          </a:p>
        </p:txBody>
      </p:sp>
      <p:sp>
        <p:nvSpPr>
          <p:cNvPr id="47106" name="Shape 171"/>
          <p:cNvSpPr>
            <a:spLocks noGrp="1"/>
          </p:cNvSpPr>
          <p:nvPr>
            <p:ph type="body" idx="4294967295"/>
          </p:nvPr>
        </p:nvSpPr>
        <p:spPr>
          <a:xfrm>
            <a:off x="457200" y="1981200"/>
            <a:ext cx="8229600" cy="3541713"/>
          </a:xfrm>
        </p:spPr>
        <p:txBody>
          <a:bodyPr lIns="0" tIns="0" rIns="0" bIns="0"/>
          <a:lstStyle/>
          <a:p>
            <a:pPr eaLnBrk="1" hangingPunct="1">
              <a:lnSpc>
                <a:spcPct val="90000"/>
              </a:lnSpc>
              <a:buFontTx/>
              <a:buChar char="•"/>
              <a:defRPr/>
            </a:pPr>
            <a:r>
              <a:rPr lang="de-DE"/>
              <a:t>Behandlungspfade sind nützlich, S3 Leitlinien liegen noch nicht vor</a:t>
            </a:r>
          </a:p>
          <a:p>
            <a:pPr eaLnBrk="1" hangingPunct="1">
              <a:lnSpc>
                <a:spcPct val="90000"/>
              </a:lnSpc>
              <a:buFontTx/>
              <a:buChar char="•"/>
              <a:defRPr/>
            </a:pPr>
            <a:r>
              <a:rPr lang="de-DE"/>
              <a:t>Psychotherapeutische Optionen</a:t>
            </a:r>
          </a:p>
          <a:p>
            <a:pPr eaLnBrk="1" hangingPunct="1">
              <a:lnSpc>
                <a:spcPct val="90000"/>
              </a:lnSpc>
              <a:buFontTx/>
              <a:buChar char="•"/>
              <a:defRPr/>
            </a:pPr>
            <a:r>
              <a:rPr lang="de-DE"/>
              <a:t>Suchthilfeeinrichtungen nach erstmaliger stationärer Behandlung, danach suchtmedizinische Behandlung</a:t>
            </a:r>
          </a:p>
          <a:p>
            <a:pPr eaLnBrk="1" hangingPunct="1">
              <a:lnSpc>
                <a:spcPct val="90000"/>
              </a:lnSpc>
              <a:buFontTx/>
              <a:buChar char="•"/>
              <a:defRPr/>
            </a:pPr>
            <a:r>
              <a:rPr lang="de-DE"/>
              <a:t>QAAT nach Ulmer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/>
          </p:cNvSpPr>
          <p:nvPr>
            <p:ph type="title" idx="4294967295"/>
          </p:nvPr>
        </p:nvSpPr>
        <p:spPr>
          <a:xfrm>
            <a:off x="457200" y="547688"/>
            <a:ext cx="8229600" cy="1038225"/>
          </a:xfrm>
        </p:spPr>
        <p:txBody>
          <a:bodyPr lIns="0" tIns="0" rIns="0" bIns="0">
            <a:normAutofit/>
          </a:bodyPr>
          <a:lstStyle/>
          <a:p>
            <a:pPr eaLnBrk="1" hangingPunct="1">
              <a:defRPr/>
            </a:pPr>
            <a:r>
              <a:rPr lang="de-DE">
                <a:solidFill>
                  <a:schemeClr val="tx1"/>
                </a:solidFill>
              </a:rPr>
              <a:t>Alkoholbezogene Störungen</a:t>
            </a:r>
          </a:p>
        </p:txBody>
      </p:sp>
      <p:sp>
        <p:nvSpPr>
          <p:cNvPr id="174" name="Shape 174"/>
          <p:cNvSpPr>
            <a:spLocks noGrp="1"/>
          </p:cNvSpPr>
          <p:nvPr>
            <p:ph type="body" idx="4294967295"/>
          </p:nvPr>
        </p:nvSpPr>
        <p:spPr>
          <a:xfrm>
            <a:off x="457200" y="1981200"/>
            <a:ext cx="8229600" cy="3541713"/>
          </a:xfrm>
        </p:spPr>
        <p:txBody>
          <a:bodyPr lIns="0" tIns="0" rIns="0" bIns="0">
            <a:normAutofit/>
          </a:bodyPr>
          <a:lstStyle/>
          <a:p>
            <a:pPr eaLnBrk="1" hangingPunct="1">
              <a:buFontTx/>
              <a:buChar char="•"/>
              <a:defRPr/>
            </a:pPr>
            <a:r>
              <a:rPr lang="de-DE"/>
              <a:t>Medikamentöse Therapie: Acamprosat (Campral): moderater Effekt, </a:t>
            </a:r>
          </a:p>
          <a:p>
            <a:pPr eaLnBrk="1" hangingPunct="1">
              <a:buFontTx/>
              <a:buChar char="•"/>
              <a:defRPr/>
            </a:pPr>
            <a:r>
              <a:rPr lang="de-DE"/>
              <a:t>Naaloxon: Adepent, Nalmefene, wirkt auf die Endorphinrezeptoren, moderater Effekt</a:t>
            </a:r>
          </a:p>
          <a:p>
            <a:pPr eaLnBrk="1" hangingPunct="1">
              <a:buFontTx/>
              <a:buChar char="•"/>
              <a:defRPr/>
            </a:pPr>
            <a:r>
              <a:rPr lang="de-DE"/>
              <a:t>Disulfiram(Antabus,Tetradyn: bewirkt DAR, nicht mehr verfügbar, deutlicher Effekt auf rückfallfreie Zeit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>
            <a:spLocks noGrp="1"/>
          </p:cNvSpPr>
          <p:nvPr>
            <p:ph type="title" idx="4294967295"/>
          </p:nvPr>
        </p:nvSpPr>
        <p:spPr>
          <a:xfrm>
            <a:off x="323850" y="404813"/>
            <a:ext cx="8510588" cy="1004887"/>
          </a:xfrm>
        </p:spPr>
        <p:txBody>
          <a:bodyPr lIns="0" tIns="0" rIns="0" bIns="0">
            <a:normAutofit/>
          </a:bodyPr>
          <a:lstStyle/>
          <a:p>
            <a:pPr defTabSz="839788" eaLnBrk="1" hangingPunct="1">
              <a:defRPr/>
            </a:pPr>
            <a:r>
              <a:rPr lang="de-DE" sz="3600">
                <a:solidFill>
                  <a:schemeClr val="tx1"/>
                </a:solidFill>
              </a:rPr>
              <a:t>Inhalatives Zigarettenrauchen</a:t>
            </a:r>
          </a:p>
        </p:txBody>
      </p:sp>
      <p:sp>
        <p:nvSpPr>
          <p:cNvPr id="49154" name="Shape 177"/>
          <p:cNvSpPr>
            <a:spLocks noGrp="1"/>
          </p:cNvSpPr>
          <p:nvPr>
            <p:ph type="body" idx="4294967295"/>
          </p:nvPr>
        </p:nvSpPr>
        <p:spPr>
          <a:xfrm>
            <a:off x="323850" y="1700213"/>
            <a:ext cx="8540750" cy="3806825"/>
          </a:xfrm>
        </p:spPr>
        <p:txBody>
          <a:bodyPr lIns="0" tIns="0" rIns="0" bIns="0"/>
          <a:lstStyle/>
          <a:p>
            <a:pPr eaLnBrk="1" hangingPunct="1">
              <a:buFontTx/>
              <a:buChar char="•"/>
              <a:defRPr/>
            </a:pPr>
            <a:r>
              <a:rPr lang="de-DE"/>
              <a:t>Feinstaub (Gefäßentzündungen)</a:t>
            </a:r>
          </a:p>
          <a:p>
            <a:pPr eaLnBrk="1" hangingPunct="1">
              <a:buFontTx/>
              <a:buChar char="•"/>
              <a:defRPr/>
            </a:pPr>
            <a:r>
              <a:rPr lang="de-DE"/>
              <a:t>Grobstaub (COPD)</a:t>
            </a:r>
          </a:p>
          <a:p>
            <a:pPr eaLnBrk="1" hangingPunct="1">
              <a:buFontTx/>
              <a:buChar char="•"/>
              <a:defRPr/>
            </a:pPr>
            <a:r>
              <a:rPr lang="de-DE"/>
              <a:t>Teer (Carzinome)</a:t>
            </a:r>
          </a:p>
          <a:p>
            <a:pPr eaLnBrk="1" hangingPunct="1">
              <a:buFontTx/>
              <a:buChar char="•"/>
              <a:defRPr/>
            </a:pPr>
            <a:r>
              <a:rPr lang="de-DE"/>
              <a:t>Nikotin (Dopaminfreisetzung) untoxisch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>
            <a:spLocks noGrp="1"/>
          </p:cNvSpPr>
          <p:nvPr>
            <p:ph type="title" idx="4294967295"/>
          </p:nvPr>
        </p:nvSpPr>
        <p:spPr>
          <a:xfrm>
            <a:off x="457200" y="547688"/>
            <a:ext cx="8229600" cy="1038225"/>
          </a:xfrm>
        </p:spPr>
        <p:txBody>
          <a:bodyPr lIns="0" tIns="0" rIns="0" bIns="0">
            <a:normAutofit/>
          </a:bodyPr>
          <a:lstStyle/>
          <a:p>
            <a:pPr defTabSz="839788" eaLnBrk="1" hangingPunct="1">
              <a:defRPr/>
            </a:pPr>
            <a:r>
              <a:rPr lang="de-DE" sz="3600">
                <a:solidFill>
                  <a:schemeClr val="tx1"/>
                </a:solidFill>
              </a:rPr>
              <a:t>Inhalation von nikotinhaltigen Verbrennungsgasen</a:t>
            </a:r>
          </a:p>
        </p:txBody>
      </p:sp>
      <p:sp>
        <p:nvSpPr>
          <p:cNvPr id="180" name="Shape 180"/>
          <p:cNvSpPr>
            <a:spLocks noGrp="1"/>
          </p:cNvSpPr>
          <p:nvPr>
            <p:ph type="body" idx="4294967295"/>
          </p:nvPr>
        </p:nvSpPr>
        <p:spPr>
          <a:xfrm>
            <a:off x="457200" y="1981200"/>
            <a:ext cx="8229600" cy="3541713"/>
          </a:xfrm>
        </p:spPr>
        <p:txBody>
          <a:bodyPr lIns="0" tIns="0" rIns="0" bIns="0">
            <a:normAutofit/>
          </a:bodyPr>
          <a:lstStyle/>
          <a:p>
            <a:pPr marL="298450" indent="-298450" eaLnBrk="1" hangingPunct="1">
              <a:spcBef>
                <a:spcPts val="600"/>
              </a:spcBef>
              <a:buFontTx/>
              <a:buChar char="•"/>
              <a:defRPr/>
            </a:pPr>
            <a:r>
              <a:rPr lang="de-DE" sz="2800" b="1"/>
              <a:t>Nikotinersatztherapie</a:t>
            </a:r>
          </a:p>
          <a:p>
            <a:pPr marL="298450" indent="-298450" eaLnBrk="1" hangingPunct="1">
              <a:spcBef>
                <a:spcPts val="600"/>
              </a:spcBef>
              <a:buFontTx/>
              <a:buChar char="•"/>
              <a:defRPr/>
            </a:pPr>
            <a:endParaRPr lang="de-DE" sz="2800"/>
          </a:p>
          <a:p>
            <a:pPr marL="298450" indent="-298450" eaLnBrk="1" hangingPunct="1">
              <a:spcBef>
                <a:spcPts val="600"/>
              </a:spcBef>
              <a:buFontTx/>
              <a:buChar char="•"/>
              <a:defRPr/>
            </a:pPr>
            <a:r>
              <a:rPr lang="de-DE" sz="2800"/>
              <a:t>Mundsprays</a:t>
            </a:r>
          </a:p>
          <a:p>
            <a:pPr marL="298450" indent="-298450" eaLnBrk="1" hangingPunct="1">
              <a:spcBef>
                <a:spcPts val="600"/>
              </a:spcBef>
              <a:buFontTx/>
              <a:buChar char="•"/>
              <a:defRPr/>
            </a:pPr>
            <a:r>
              <a:rPr lang="de-DE" sz="2800"/>
              <a:t>E Zigarette ohne toxische Effekte</a:t>
            </a:r>
          </a:p>
          <a:p>
            <a:pPr marL="298450" indent="-298450" eaLnBrk="1" hangingPunct="1">
              <a:spcBef>
                <a:spcPts val="600"/>
              </a:spcBef>
              <a:buFontTx/>
              <a:buChar char="•"/>
              <a:defRPr/>
            </a:pPr>
            <a:r>
              <a:rPr lang="de-DE" sz="2800"/>
              <a:t>Hypnose</a:t>
            </a:r>
          </a:p>
          <a:p>
            <a:pPr marL="298450" indent="-298450" eaLnBrk="1" hangingPunct="1">
              <a:spcBef>
                <a:spcPts val="600"/>
              </a:spcBef>
              <a:buFontTx/>
              <a:buChar char="•"/>
              <a:defRPr/>
            </a:pPr>
            <a:r>
              <a:rPr lang="de-DE" sz="2800"/>
              <a:t>Akupunktur</a:t>
            </a:r>
          </a:p>
          <a:p>
            <a:pPr marL="298450" indent="-298450" eaLnBrk="1" hangingPunct="1">
              <a:spcBef>
                <a:spcPts val="600"/>
              </a:spcBef>
              <a:buFontTx/>
              <a:buChar char="•"/>
              <a:defRPr/>
            </a:pPr>
            <a:r>
              <a:rPr lang="de-DE" sz="2800"/>
              <a:t>Kurzintervention</a:t>
            </a:r>
          </a:p>
          <a:p>
            <a:pPr marL="298450" indent="-298450" eaLnBrk="1" hangingPunct="1">
              <a:spcBef>
                <a:spcPts val="600"/>
              </a:spcBef>
              <a:buFontTx/>
              <a:buChar char="•"/>
              <a:defRPr/>
            </a:pPr>
            <a:r>
              <a:rPr lang="de-DE" sz="2800"/>
              <a:t>Vareniclin(Champix), Bupropion(Elontril/Zyban)</a:t>
            </a:r>
          </a:p>
          <a:p>
            <a:pPr marL="298450" indent="-298450" eaLnBrk="1" hangingPunct="1">
              <a:spcBef>
                <a:spcPts val="600"/>
              </a:spcBef>
              <a:buFontTx/>
              <a:buChar char="•"/>
              <a:defRPr/>
            </a:pPr>
            <a:r>
              <a:rPr lang="de-DE" sz="2800"/>
              <a:t>Psychotherapie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hape 3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EBD74A1F-6BBA-4853-B942-C1B0471488BD}" type="slidenum">
              <a:rPr lang="de-DE" smtClean="0">
                <a:solidFill>
                  <a:srgbClr val="FFFFFF"/>
                </a:solidFill>
                <a:effectLst/>
                <a:sym typeface="Arial" charset="0"/>
              </a:rPr>
              <a:pPr/>
              <a:t>5</a:t>
            </a:fld>
            <a:endParaRPr lang="de-DE" smtClean="0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35" name="Shape 35"/>
          <p:cNvSpPr>
            <a:spLocks noGrp="1"/>
          </p:cNvSpPr>
          <p:nvPr>
            <p:ph type="title" idx="4294967295"/>
          </p:nvPr>
        </p:nvSpPr>
        <p:spPr>
          <a:xfrm>
            <a:off x="457200" y="558800"/>
            <a:ext cx="8229600" cy="1039813"/>
          </a:xfrm>
        </p:spPr>
        <p:txBody>
          <a:bodyPr lIns="0" tIns="0" rIns="0" bIns="0"/>
          <a:lstStyle/>
          <a:p>
            <a:pPr eaLnBrk="1" hangingPunct="1">
              <a:defRPr/>
            </a:pPr>
            <a:r>
              <a:rPr lang="de-DE" sz="3200">
                <a:solidFill>
                  <a:schemeClr val="tx1"/>
                </a:solidFill>
              </a:rPr>
              <a:t>Epidemiologie in Deutschland 2014</a:t>
            </a:r>
          </a:p>
        </p:txBody>
      </p:sp>
      <p:sp>
        <p:nvSpPr>
          <p:cNvPr id="36" name="Shape 36"/>
          <p:cNvSpPr>
            <a:spLocks noGrp="1"/>
          </p:cNvSpPr>
          <p:nvPr>
            <p:ph type="body" idx="4294967295"/>
          </p:nvPr>
        </p:nvSpPr>
        <p:spPr>
          <a:xfrm>
            <a:off x="687388" y="2338388"/>
            <a:ext cx="7929562" cy="2478087"/>
          </a:xfrm>
        </p:spPr>
        <p:txBody>
          <a:bodyPr lIns="0" tIns="0" rIns="0" bIns="0">
            <a:normAutofit/>
          </a:bodyPr>
          <a:lstStyle/>
          <a:p>
            <a:pPr marL="195263" indent="-195263" defTabSz="693738" eaLnBrk="1" hangingPunct="1">
              <a:lnSpc>
                <a:spcPct val="80000"/>
              </a:lnSpc>
              <a:spcBef>
                <a:spcPts val="400"/>
              </a:spcBef>
              <a:buFontTx/>
              <a:buChar char="•"/>
              <a:defRPr/>
            </a:pPr>
            <a:r>
              <a:rPr lang="de-DE" sz="1800"/>
              <a:t>Ca. 20 Mio. Nikotinabhängige ( 37% der erwachsenen Bevölkerung )</a:t>
            </a:r>
          </a:p>
          <a:p>
            <a:pPr marL="195263" indent="-195263" defTabSz="693738" eaLnBrk="1" hangingPunct="1">
              <a:lnSpc>
                <a:spcPct val="80000"/>
              </a:lnSpc>
              <a:spcBef>
                <a:spcPts val="500"/>
              </a:spcBef>
              <a:buFontTx/>
              <a:buChar char="•"/>
              <a:defRPr/>
            </a:pPr>
            <a:endParaRPr lang="de-DE" sz="1800"/>
          </a:p>
          <a:p>
            <a:pPr marL="195263" indent="-195263" defTabSz="693738" eaLnBrk="1" hangingPunct="1">
              <a:lnSpc>
                <a:spcPct val="80000"/>
              </a:lnSpc>
              <a:spcBef>
                <a:spcPts val="400"/>
              </a:spcBef>
              <a:buFontTx/>
              <a:buChar char="•"/>
              <a:defRPr/>
            </a:pPr>
            <a:r>
              <a:rPr lang="de-DE" sz="1800"/>
              <a:t>Ca. 2.5 Mio. Alkoholabhängige</a:t>
            </a:r>
          </a:p>
          <a:p>
            <a:pPr marL="195263" indent="-195263" defTabSz="693738" eaLnBrk="1" hangingPunct="1">
              <a:lnSpc>
                <a:spcPct val="80000"/>
              </a:lnSpc>
              <a:spcBef>
                <a:spcPts val="500"/>
              </a:spcBef>
              <a:buFont typeface="Wingdings" pitchFamily="2" charset="2"/>
              <a:buNone/>
              <a:defRPr/>
            </a:pPr>
            <a:endParaRPr lang="de-DE" sz="1800"/>
          </a:p>
          <a:p>
            <a:pPr marL="195263" indent="-195263" defTabSz="693738" eaLnBrk="1" hangingPunct="1">
              <a:lnSpc>
                <a:spcPct val="80000"/>
              </a:lnSpc>
              <a:spcBef>
                <a:spcPts val="400"/>
              </a:spcBef>
              <a:buFontTx/>
              <a:buChar char="•"/>
              <a:defRPr/>
            </a:pPr>
            <a:r>
              <a:rPr lang="de-DE" sz="1800"/>
              <a:t>Ca. 1.4 Mio. Medikamentenabhängige</a:t>
            </a:r>
          </a:p>
          <a:p>
            <a:pPr marL="195263" indent="-195263" defTabSz="693738" eaLnBrk="1" hangingPunct="1">
              <a:lnSpc>
                <a:spcPct val="80000"/>
              </a:lnSpc>
              <a:spcBef>
                <a:spcPts val="400"/>
              </a:spcBef>
              <a:buFont typeface="Wingdings" pitchFamily="2" charset="2"/>
              <a:buNone/>
              <a:defRPr/>
            </a:pPr>
            <a:r>
              <a:rPr lang="de-DE" sz="1800"/>
              <a:t> </a:t>
            </a:r>
          </a:p>
          <a:p>
            <a:pPr marL="195263" indent="-195263" defTabSz="693738" eaLnBrk="1" hangingPunct="1">
              <a:lnSpc>
                <a:spcPct val="80000"/>
              </a:lnSpc>
              <a:spcBef>
                <a:spcPts val="400"/>
              </a:spcBef>
              <a:buFontTx/>
              <a:buChar char="•"/>
              <a:defRPr/>
            </a:pPr>
            <a:r>
              <a:rPr lang="de-DE" sz="1800"/>
              <a:t>Ca. 160 000 Abhängige von illegalisierten Substanzen </a:t>
            </a:r>
          </a:p>
          <a:p>
            <a:pPr marL="195263" indent="-195263" defTabSz="693738" eaLnBrk="1" hangingPunct="1">
              <a:lnSpc>
                <a:spcPct val="80000"/>
              </a:lnSpc>
              <a:spcBef>
                <a:spcPts val="500"/>
              </a:spcBef>
              <a:buFontTx/>
              <a:buChar char="•"/>
              <a:defRPr/>
            </a:pPr>
            <a:endParaRPr lang="de-DE" sz="1800"/>
          </a:p>
          <a:p>
            <a:pPr marL="195263" indent="-195263" defTabSz="693738" eaLnBrk="1" hangingPunct="1">
              <a:lnSpc>
                <a:spcPct val="80000"/>
              </a:lnSpc>
              <a:spcBef>
                <a:spcPts val="400"/>
              </a:spcBef>
              <a:buFontTx/>
              <a:buChar char="•"/>
              <a:defRPr/>
            </a:pPr>
            <a:r>
              <a:rPr lang="de-DE" sz="1800"/>
              <a:t>Ca. 50 000 Spielsüchtige 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fill="hold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hape 3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584623DF-ACEF-4791-B7E5-AC0C562366F2}" type="slidenum">
              <a:rPr lang="de-DE" smtClean="0">
                <a:solidFill>
                  <a:srgbClr val="FFFFFF"/>
                </a:solidFill>
                <a:effectLst/>
                <a:sym typeface="Arial" charset="0"/>
              </a:rPr>
              <a:pPr/>
              <a:t>6</a:t>
            </a:fld>
            <a:endParaRPr lang="de-DE" smtClean="0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39" name="Shape 39"/>
          <p:cNvSpPr>
            <a:spLocks noGrp="1"/>
          </p:cNvSpPr>
          <p:nvPr>
            <p:ph type="title" idx="4294967295"/>
          </p:nvPr>
        </p:nvSpPr>
        <p:spPr>
          <a:xfrm>
            <a:off x="457200" y="547688"/>
            <a:ext cx="8229600" cy="1038225"/>
          </a:xfrm>
        </p:spPr>
        <p:txBody>
          <a:bodyPr lIns="0" tIns="0" rIns="0" bIns="0"/>
          <a:lstStyle/>
          <a:p>
            <a:pPr eaLnBrk="1" hangingPunct="1">
              <a:defRPr/>
            </a:pPr>
            <a:r>
              <a:rPr lang="de-DE" sz="3200">
                <a:solidFill>
                  <a:schemeClr val="tx1"/>
                </a:solidFill>
              </a:rPr>
              <a:t>Definitionen 2008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idx="4294967295"/>
          </p:nvPr>
        </p:nvSpPr>
        <p:spPr>
          <a:xfrm>
            <a:off x="468313" y="1557338"/>
            <a:ext cx="8229600" cy="3024187"/>
          </a:xfrm>
        </p:spPr>
        <p:txBody>
          <a:bodyPr lIns="0" tIns="0" rIns="0" bIns="0">
            <a:normAutofit/>
          </a:bodyPr>
          <a:lstStyle/>
          <a:p>
            <a:pPr marL="257175" indent="-257175" eaLnBrk="1" hangingPunct="1">
              <a:lnSpc>
                <a:spcPct val="80000"/>
              </a:lnSpc>
              <a:spcBef>
                <a:spcPts val="600"/>
              </a:spcBef>
              <a:buFontTx/>
              <a:buChar char="•"/>
              <a:defRPr/>
            </a:pPr>
            <a:r>
              <a:rPr lang="de-DE" sz="2400"/>
              <a:t>Sucht im Sinne der internationalen Klassifikationen der Erkrankungen werden als eine Folge des Gebrauches psychotroper Substanzen verstanden.</a:t>
            </a:r>
          </a:p>
          <a:p>
            <a:pPr marL="257175" indent="-257175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de-DE" sz="2400"/>
          </a:p>
          <a:p>
            <a:pPr marL="257175" indent="-257175" eaLnBrk="1" hangingPunct="1">
              <a:lnSpc>
                <a:spcPct val="80000"/>
              </a:lnSpc>
              <a:spcBef>
                <a:spcPts val="500"/>
              </a:spcBef>
              <a:buFontTx/>
              <a:buChar char="•"/>
              <a:defRPr/>
            </a:pPr>
            <a:r>
              <a:rPr lang="de-DE" sz="2400"/>
              <a:t>Der Gebrauch muss zwanghaft weitergeführt</a:t>
            </a:r>
          </a:p>
          <a:p>
            <a:pPr marL="257175" indent="-257175" eaLnBrk="1" hangingPunct="1">
              <a:lnSpc>
                <a:spcPct val="80000"/>
              </a:lnSpc>
              <a:spcBef>
                <a:spcPts val="500"/>
              </a:spcBef>
              <a:buFont typeface="Wingdings" pitchFamily="2" charset="2"/>
              <a:buNone/>
              <a:defRPr/>
            </a:pPr>
            <a:r>
              <a:rPr lang="de-DE" sz="2400"/>
              <a:t>    werden. </a:t>
            </a:r>
          </a:p>
          <a:p>
            <a:pPr marL="257175" indent="-257175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de-DE" sz="2400"/>
          </a:p>
          <a:p>
            <a:pPr marL="257175" indent="-257175" eaLnBrk="1" hangingPunct="1">
              <a:lnSpc>
                <a:spcPct val="80000"/>
              </a:lnSpc>
              <a:spcBef>
                <a:spcPts val="500"/>
              </a:spcBef>
              <a:buFontTx/>
              <a:buChar char="•"/>
              <a:defRPr/>
            </a:pPr>
            <a:r>
              <a:rPr lang="de-DE" sz="2400"/>
              <a:t>Abbruch des Gebrauchs führt zum körperlichen Entzug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fill="hold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hape 42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46E907A0-4705-442C-A904-083EDB92AA06}" type="slidenum">
              <a:rPr lang="de-DE" smtClean="0">
                <a:solidFill>
                  <a:srgbClr val="FFFFFF"/>
                </a:solidFill>
                <a:effectLst/>
                <a:sym typeface="Arial" charset="0"/>
              </a:rPr>
              <a:pPr/>
              <a:t>7</a:t>
            </a:fld>
            <a:endParaRPr lang="de-DE" smtClean="0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43" name="Shape 43"/>
          <p:cNvSpPr>
            <a:spLocks noGrp="1"/>
          </p:cNvSpPr>
          <p:nvPr>
            <p:ph type="title" idx="4294967295"/>
          </p:nvPr>
        </p:nvSpPr>
        <p:spPr>
          <a:xfrm>
            <a:off x="457200" y="547688"/>
            <a:ext cx="8229600" cy="1038225"/>
          </a:xfrm>
        </p:spPr>
        <p:txBody>
          <a:bodyPr lIns="0" tIns="0" rIns="0" bIns="0"/>
          <a:lstStyle/>
          <a:p>
            <a:pPr eaLnBrk="1" hangingPunct="1">
              <a:defRPr/>
            </a:pPr>
            <a:r>
              <a:rPr lang="de-DE" sz="3200">
                <a:solidFill>
                  <a:schemeClr val="tx1"/>
                </a:solidFill>
              </a:rPr>
              <a:t>Definitionen 2008</a:t>
            </a:r>
          </a:p>
        </p:txBody>
      </p:sp>
      <p:sp>
        <p:nvSpPr>
          <p:cNvPr id="44" name="Shape 44"/>
          <p:cNvSpPr>
            <a:spLocks noGrp="1"/>
          </p:cNvSpPr>
          <p:nvPr>
            <p:ph type="body" idx="4294967295"/>
          </p:nvPr>
        </p:nvSpPr>
        <p:spPr>
          <a:xfrm>
            <a:off x="468313" y="1341438"/>
            <a:ext cx="8229600" cy="4895850"/>
          </a:xfrm>
        </p:spPr>
        <p:txBody>
          <a:bodyPr lIns="0" tIns="0" rIns="0" bIns="0"/>
          <a:lstStyle/>
          <a:p>
            <a:pPr marL="298450" indent="-298450" eaLnBrk="1" hangingPunct="1">
              <a:spcBef>
                <a:spcPts val="600"/>
              </a:spcBef>
              <a:buFontTx/>
              <a:buChar char="•"/>
              <a:defRPr/>
            </a:pPr>
            <a:r>
              <a:rPr lang="de-DE" sz="2800"/>
              <a:t> DSM IV (</a:t>
            </a:r>
            <a:r>
              <a:rPr lang="de-DE" sz="2800">
                <a:latin typeface="Arial Bold"/>
                <a:ea typeface="Arial Bold"/>
                <a:cs typeface="Arial Bold"/>
                <a:sym typeface="Arial Bold"/>
              </a:rPr>
              <a:t>D</a:t>
            </a:r>
            <a:r>
              <a:rPr lang="de-DE" sz="2800"/>
              <a:t>iagnostisches und </a:t>
            </a:r>
            <a:r>
              <a:rPr lang="de-DE" sz="2800">
                <a:latin typeface="Arial Bold"/>
                <a:ea typeface="Arial Bold"/>
                <a:cs typeface="Arial Bold"/>
                <a:sym typeface="Arial Bold"/>
              </a:rPr>
              <a:t>S</a:t>
            </a:r>
            <a:r>
              <a:rPr lang="de-DE" sz="2800"/>
              <a:t>tatistitsches </a:t>
            </a:r>
            <a:r>
              <a:rPr lang="de-DE" sz="2800">
                <a:latin typeface="Arial Bold"/>
                <a:ea typeface="Arial Bold"/>
                <a:cs typeface="Arial Bold"/>
                <a:sym typeface="Arial Bold"/>
              </a:rPr>
              <a:t>M</a:t>
            </a:r>
            <a:r>
              <a:rPr lang="de-DE" sz="2800"/>
              <a:t>anual psychischer Störungen) nur noch die Begriffe :</a:t>
            </a:r>
          </a:p>
          <a:p>
            <a:pPr marL="298450" indent="-298450" eaLnBrk="1" hangingPunct="1">
              <a:spcBef>
                <a:spcPts val="600"/>
              </a:spcBef>
              <a:buFontTx/>
              <a:buChar char="•"/>
              <a:defRPr/>
            </a:pPr>
            <a:r>
              <a:rPr lang="de-DE" sz="2800"/>
              <a:t>„Abhängigkeit“,</a:t>
            </a:r>
          </a:p>
          <a:p>
            <a:pPr marL="298450" indent="-298450" eaLnBrk="1" hangingPunct="1">
              <a:spcBef>
                <a:spcPts val="600"/>
              </a:spcBef>
              <a:buFontTx/>
              <a:buChar char="•"/>
              <a:defRPr/>
            </a:pPr>
            <a:r>
              <a:rPr lang="de-DE" sz="2800"/>
              <a:t> „Missbrauch“ und </a:t>
            </a:r>
          </a:p>
          <a:p>
            <a:pPr marL="298450" indent="-298450" eaLnBrk="1" hangingPunct="1">
              <a:spcBef>
                <a:spcPts val="600"/>
              </a:spcBef>
              <a:buFontTx/>
              <a:buChar char="•"/>
              <a:defRPr/>
            </a:pPr>
            <a:r>
              <a:rPr lang="de-DE" sz="2800"/>
              <a:t>„schädlicher Gebrauch“.</a:t>
            </a:r>
          </a:p>
          <a:p>
            <a:pPr marL="298450" indent="-298450" eaLnBrk="1" hangingPunct="1">
              <a:spcBef>
                <a:spcPts val="600"/>
              </a:spcBef>
              <a:buFontTx/>
              <a:buChar char="•"/>
              <a:defRPr/>
            </a:pPr>
            <a:r>
              <a:rPr lang="de-DE" sz="2800"/>
              <a:t>„Substanz Gebrauchs Störung“, SUD,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fill="hold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hape 4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84E2E426-A22B-4549-B3E7-1BD082EDC25B}" type="slidenum">
              <a:rPr lang="de-DE" smtClean="0">
                <a:effectLst/>
                <a:sym typeface="Arial" charset="0"/>
              </a:rPr>
              <a:pPr/>
              <a:t>8</a:t>
            </a:fld>
            <a:endParaRPr lang="de-DE" smtClean="0">
              <a:effectLst/>
              <a:sym typeface="Arial" charset="0"/>
            </a:endParaRPr>
          </a:p>
        </p:txBody>
      </p:sp>
      <p:sp>
        <p:nvSpPr>
          <p:cNvPr id="47" name="Shape 47"/>
          <p:cNvSpPr>
            <a:spLocks noGrp="1"/>
          </p:cNvSpPr>
          <p:nvPr>
            <p:ph type="title" idx="4294967295"/>
          </p:nvPr>
        </p:nvSpPr>
        <p:spPr>
          <a:xfrm>
            <a:off x="457200" y="547688"/>
            <a:ext cx="8229600" cy="1038225"/>
          </a:xfrm>
        </p:spPr>
        <p:txBody>
          <a:bodyPr lIns="0" tIns="0" rIns="0" bIns="0"/>
          <a:lstStyle/>
          <a:p>
            <a:pPr eaLnBrk="1" hangingPunct="1">
              <a:defRPr/>
            </a:pPr>
            <a:r>
              <a:rPr lang="de-DE" sz="3200" smtClean="0">
                <a:solidFill>
                  <a:schemeClr val="tx1"/>
                </a:solidFill>
              </a:rPr>
              <a:t>Definitionen 2011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idx="4294967295"/>
          </p:nvPr>
        </p:nvSpPr>
        <p:spPr>
          <a:xfrm>
            <a:off x="457200" y="1981200"/>
            <a:ext cx="8229600" cy="3541713"/>
          </a:xfrm>
        </p:spPr>
        <p:txBody>
          <a:bodyPr lIns="0" tIns="0" rIns="0" bIns="0"/>
          <a:lstStyle/>
          <a:p>
            <a:pPr eaLnBrk="1" hangingPunct="1">
              <a:buFontTx/>
              <a:buChar char="•"/>
              <a:defRPr/>
            </a:pPr>
            <a:r>
              <a:rPr lang="de-DE"/>
              <a:t>Im Rahmen der Drogendebatte wird auch gegenwärtiger Konsum illegaler Substanzen (=Drogen) häufig aufgrund ihres Status nach dem Betäubungsmittelgesetz (BtmG) prinzipiell als „Missbrauch“ bezeichnet.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fill="hold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hape 50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0A1691B1-7415-4A8B-9B2D-F26CA0EC16A1}" type="slidenum">
              <a:rPr lang="de-DE" smtClean="0">
                <a:effectLst/>
                <a:sym typeface="Arial" charset="0"/>
              </a:rPr>
              <a:pPr/>
              <a:t>9</a:t>
            </a:fld>
            <a:endParaRPr lang="de-DE" smtClean="0">
              <a:effectLst/>
              <a:sym typeface="Arial" charset="0"/>
            </a:endParaRPr>
          </a:p>
        </p:txBody>
      </p:sp>
      <p:sp>
        <p:nvSpPr>
          <p:cNvPr id="51" name="Shape 51"/>
          <p:cNvSpPr>
            <a:spLocks noGrp="1"/>
          </p:cNvSpPr>
          <p:nvPr>
            <p:ph type="title" idx="4294967295"/>
          </p:nvPr>
        </p:nvSpPr>
        <p:spPr>
          <a:xfrm>
            <a:off x="457200" y="547688"/>
            <a:ext cx="8229600" cy="1038225"/>
          </a:xfrm>
        </p:spPr>
        <p:txBody>
          <a:bodyPr lIns="0" tIns="0" rIns="0" bIns="0"/>
          <a:lstStyle/>
          <a:p>
            <a:pPr eaLnBrk="1" hangingPunct="1">
              <a:defRPr/>
            </a:pPr>
            <a:r>
              <a:rPr lang="de-DE" sz="3200" smtClean="0">
                <a:solidFill>
                  <a:schemeClr val="tx1"/>
                </a:solidFill>
              </a:rPr>
              <a:t>Definitionen 2011</a:t>
            </a:r>
          </a:p>
        </p:txBody>
      </p:sp>
      <p:sp>
        <p:nvSpPr>
          <p:cNvPr id="52" name="Shape 52"/>
          <p:cNvSpPr>
            <a:spLocks noGrp="1"/>
          </p:cNvSpPr>
          <p:nvPr>
            <p:ph type="body" idx="4294967295"/>
          </p:nvPr>
        </p:nvSpPr>
        <p:spPr>
          <a:xfrm>
            <a:off x="457200" y="1981200"/>
            <a:ext cx="8229600" cy="3541713"/>
          </a:xfrm>
        </p:spPr>
        <p:txBody>
          <a:bodyPr lIns="0" tIns="0" rIns="0" bIns="0"/>
          <a:lstStyle/>
          <a:p>
            <a:pPr marL="298450" indent="-298450" eaLnBrk="1" hangingPunct="1">
              <a:lnSpc>
                <a:spcPct val="80000"/>
              </a:lnSpc>
              <a:spcBef>
                <a:spcPts val="600"/>
              </a:spcBef>
              <a:buFontTx/>
              <a:buChar char="•"/>
              <a:defRPr/>
            </a:pPr>
            <a:r>
              <a:rPr lang="de-DE" sz="2800"/>
              <a:t>Schädlicher Gebrauch (ICD 10) wird als ein Handeln verstanden, das tatsächliche Gesundheitsschäden zur Folge hat. Er bezeichnet ein Konsummuster psychotroper Substanzen, das zu einer Gesundheitsschädigung führt.</a:t>
            </a:r>
          </a:p>
          <a:p>
            <a:pPr marL="298450" indent="-298450" eaLnBrk="1" hangingPunct="1">
              <a:lnSpc>
                <a:spcPct val="80000"/>
              </a:lnSpc>
              <a:spcBef>
                <a:spcPts val="600"/>
              </a:spcBef>
              <a:buFontTx/>
              <a:buNone/>
              <a:defRPr/>
            </a:pPr>
            <a:endParaRPr lang="de-DE" sz="2800"/>
          </a:p>
          <a:p>
            <a:pPr marL="298450" indent="-298450" eaLnBrk="1" hangingPunct="1">
              <a:lnSpc>
                <a:spcPct val="80000"/>
              </a:lnSpc>
              <a:spcBef>
                <a:spcPts val="600"/>
              </a:spcBef>
              <a:buFontTx/>
              <a:buChar char="•"/>
              <a:defRPr/>
            </a:pPr>
            <a:r>
              <a:rPr lang="de-DE" sz="2800"/>
              <a:t>Gesundheitsstörung infolge schädlichen Gebrauchs</a:t>
            </a:r>
          </a:p>
          <a:p>
            <a:pPr marL="298450" indent="-298450" eaLnBrk="1" hangingPunct="1">
              <a:lnSpc>
                <a:spcPct val="80000"/>
              </a:lnSpc>
              <a:spcBef>
                <a:spcPts val="600"/>
              </a:spcBef>
              <a:buFontTx/>
              <a:buChar char="•"/>
              <a:defRPr/>
            </a:pPr>
            <a:r>
              <a:rPr lang="de-DE" sz="2800"/>
              <a:t>Schädlicher Gebrauch infolge psychischer Gesundheitsstörung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fill="hold" nodeType="tmRoot"/>
      </p:par>
    </p:tnLst>
  </p:timing>
</p:sld>
</file>

<file path=ppt/theme/theme1.xml><?xml version="1.0" encoding="utf-8"?>
<a:theme xmlns:a="http://schemas.openxmlformats.org/drawingml/2006/main" name="Gewebe">
  <a:themeElements>
    <a:clrScheme name="Gewebe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Geweb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ewebe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webe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webe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webe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webe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webe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webe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webe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6462"/>
      </a:accent1>
      <a:accent2>
        <a:srgbClr val="6D6FC7"/>
      </a:accent2>
      <a:accent3>
        <a:srgbClr val="AABFBF"/>
      </a:accent3>
      <a:accent4>
        <a:srgbClr val="DADADA"/>
      </a:accent4>
      <a:accent5>
        <a:srgbClr val="AAB7B7"/>
      </a:accent5>
      <a:accent6>
        <a:srgbClr val="6365B4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6462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808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6462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808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Override1.xml><?xml version="1.0" encoding="utf-8"?>
<a:themeOverride xmlns:a="http://schemas.openxmlformats.org/drawingml/2006/main">
  <a:clrScheme name="Gewebe 6">
    <a:dk1>
      <a:srgbClr val="080808"/>
    </a:dk1>
    <a:lt1>
      <a:srgbClr val="FFFFFF"/>
    </a:lt1>
    <a:dk2>
      <a:srgbClr val="4D4D4D"/>
    </a:dk2>
    <a:lt2>
      <a:srgbClr val="FFFFFF"/>
    </a:lt2>
    <a:accent1>
      <a:srgbClr val="666699"/>
    </a:accent1>
    <a:accent2>
      <a:srgbClr val="3366CC"/>
    </a:accent2>
    <a:accent3>
      <a:srgbClr val="B2B2B2"/>
    </a:accent3>
    <a:accent4>
      <a:srgbClr val="DADADA"/>
    </a:accent4>
    <a:accent5>
      <a:srgbClr val="B8B8CA"/>
    </a:accent5>
    <a:accent6>
      <a:srgbClr val="2D5CB9"/>
    </a:accent6>
    <a:hlink>
      <a:srgbClr val="00CCFF"/>
    </a:hlink>
    <a:folHlink>
      <a:srgbClr val="CCCCFF"/>
    </a:folHlink>
  </a:clrScheme>
</a:themeOverride>
</file>

<file path=ppt/theme/themeOverride10.xml><?xml version="1.0" encoding="utf-8"?>
<a:themeOverride xmlns:a="http://schemas.openxmlformats.org/drawingml/2006/main">
  <a:clrScheme name="Gewebe 6">
    <a:dk1>
      <a:srgbClr val="080808"/>
    </a:dk1>
    <a:lt1>
      <a:srgbClr val="FFFFFF"/>
    </a:lt1>
    <a:dk2>
      <a:srgbClr val="4D4D4D"/>
    </a:dk2>
    <a:lt2>
      <a:srgbClr val="FFFFFF"/>
    </a:lt2>
    <a:accent1>
      <a:srgbClr val="666699"/>
    </a:accent1>
    <a:accent2>
      <a:srgbClr val="3366CC"/>
    </a:accent2>
    <a:accent3>
      <a:srgbClr val="B2B2B2"/>
    </a:accent3>
    <a:accent4>
      <a:srgbClr val="DADADA"/>
    </a:accent4>
    <a:accent5>
      <a:srgbClr val="B8B8CA"/>
    </a:accent5>
    <a:accent6>
      <a:srgbClr val="2D5CB9"/>
    </a:accent6>
    <a:hlink>
      <a:srgbClr val="00CCFF"/>
    </a:hlink>
    <a:folHlink>
      <a:srgbClr val="CCCCFF"/>
    </a:folHlink>
  </a:clrScheme>
</a:themeOverride>
</file>

<file path=ppt/theme/themeOverride11.xml><?xml version="1.0" encoding="utf-8"?>
<a:themeOverride xmlns:a="http://schemas.openxmlformats.org/drawingml/2006/main">
  <a:clrScheme name="Gewebe 6">
    <a:dk1>
      <a:srgbClr val="080808"/>
    </a:dk1>
    <a:lt1>
      <a:srgbClr val="FFFFFF"/>
    </a:lt1>
    <a:dk2>
      <a:srgbClr val="4D4D4D"/>
    </a:dk2>
    <a:lt2>
      <a:srgbClr val="FFFFFF"/>
    </a:lt2>
    <a:accent1>
      <a:srgbClr val="666699"/>
    </a:accent1>
    <a:accent2>
      <a:srgbClr val="3366CC"/>
    </a:accent2>
    <a:accent3>
      <a:srgbClr val="B2B2B2"/>
    </a:accent3>
    <a:accent4>
      <a:srgbClr val="DADADA"/>
    </a:accent4>
    <a:accent5>
      <a:srgbClr val="B8B8CA"/>
    </a:accent5>
    <a:accent6>
      <a:srgbClr val="2D5CB9"/>
    </a:accent6>
    <a:hlink>
      <a:srgbClr val="00CCFF"/>
    </a:hlink>
    <a:folHlink>
      <a:srgbClr val="CCCCFF"/>
    </a:folHlink>
  </a:clrScheme>
</a:themeOverride>
</file>

<file path=ppt/theme/themeOverride12.xml><?xml version="1.0" encoding="utf-8"?>
<a:themeOverride xmlns:a="http://schemas.openxmlformats.org/drawingml/2006/main">
  <a:clrScheme name="Gewebe 6">
    <a:dk1>
      <a:srgbClr val="080808"/>
    </a:dk1>
    <a:lt1>
      <a:srgbClr val="FFFFFF"/>
    </a:lt1>
    <a:dk2>
      <a:srgbClr val="4D4D4D"/>
    </a:dk2>
    <a:lt2>
      <a:srgbClr val="FFFFFF"/>
    </a:lt2>
    <a:accent1>
      <a:srgbClr val="666699"/>
    </a:accent1>
    <a:accent2>
      <a:srgbClr val="3366CC"/>
    </a:accent2>
    <a:accent3>
      <a:srgbClr val="B2B2B2"/>
    </a:accent3>
    <a:accent4>
      <a:srgbClr val="DADADA"/>
    </a:accent4>
    <a:accent5>
      <a:srgbClr val="B8B8CA"/>
    </a:accent5>
    <a:accent6>
      <a:srgbClr val="2D5CB9"/>
    </a:accent6>
    <a:hlink>
      <a:srgbClr val="00CCFF"/>
    </a:hlink>
    <a:folHlink>
      <a:srgbClr val="CCCCFF"/>
    </a:folHlink>
  </a:clrScheme>
</a:themeOverride>
</file>

<file path=ppt/theme/themeOverride13.xml><?xml version="1.0" encoding="utf-8"?>
<a:themeOverride xmlns:a="http://schemas.openxmlformats.org/drawingml/2006/main">
  <a:clrScheme name="Gewebe 6">
    <a:dk1>
      <a:srgbClr val="080808"/>
    </a:dk1>
    <a:lt1>
      <a:srgbClr val="FFFFFF"/>
    </a:lt1>
    <a:dk2>
      <a:srgbClr val="4D4D4D"/>
    </a:dk2>
    <a:lt2>
      <a:srgbClr val="FFFFFF"/>
    </a:lt2>
    <a:accent1>
      <a:srgbClr val="666699"/>
    </a:accent1>
    <a:accent2>
      <a:srgbClr val="3366CC"/>
    </a:accent2>
    <a:accent3>
      <a:srgbClr val="B2B2B2"/>
    </a:accent3>
    <a:accent4>
      <a:srgbClr val="DADADA"/>
    </a:accent4>
    <a:accent5>
      <a:srgbClr val="B8B8CA"/>
    </a:accent5>
    <a:accent6>
      <a:srgbClr val="2D5CB9"/>
    </a:accent6>
    <a:hlink>
      <a:srgbClr val="00CCFF"/>
    </a:hlink>
    <a:folHlink>
      <a:srgbClr val="CCCCFF"/>
    </a:folHlink>
  </a:clrScheme>
</a:themeOverride>
</file>

<file path=ppt/theme/themeOverride14.xml><?xml version="1.0" encoding="utf-8"?>
<a:themeOverride xmlns:a="http://schemas.openxmlformats.org/drawingml/2006/main">
  <a:clrScheme name="Gewebe 6">
    <a:dk1>
      <a:srgbClr val="080808"/>
    </a:dk1>
    <a:lt1>
      <a:srgbClr val="FFFFFF"/>
    </a:lt1>
    <a:dk2>
      <a:srgbClr val="4D4D4D"/>
    </a:dk2>
    <a:lt2>
      <a:srgbClr val="FFFFFF"/>
    </a:lt2>
    <a:accent1>
      <a:srgbClr val="666699"/>
    </a:accent1>
    <a:accent2>
      <a:srgbClr val="3366CC"/>
    </a:accent2>
    <a:accent3>
      <a:srgbClr val="B2B2B2"/>
    </a:accent3>
    <a:accent4>
      <a:srgbClr val="DADADA"/>
    </a:accent4>
    <a:accent5>
      <a:srgbClr val="B8B8CA"/>
    </a:accent5>
    <a:accent6>
      <a:srgbClr val="2D5CB9"/>
    </a:accent6>
    <a:hlink>
      <a:srgbClr val="00CCFF"/>
    </a:hlink>
    <a:folHlink>
      <a:srgbClr val="CCCCFF"/>
    </a:folHlink>
  </a:clrScheme>
</a:themeOverride>
</file>

<file path=ppt/theme/themeOverride15.xml><?xml version="1.0" encoding="utf-8"?>
<a:themeOverride xmlns:a="http://schemas.openxmlformats.org/drawingml/2006/main">
  <a:clrScheme name="Gewebe 6">
    <a:dk1>
      <a:srgbClr val="080808"/>
    </a:dk1>
    <a:lt1>
      <a:srgbClr val="FFFFFF"/>
    </a:lt1>
    <a:dk2>
      <a:srgbClr val="4D4D4D"/>
    </a:dk2>
    <a:lt2>
      <a:srgbClr val="FFFFFF"/>
    </a:lt2>
    <a:accent1>
      <a:srgbClr val="666699"/>
    </a:accent1>
    <a:accent2>
      <a:srgbClr val="3366CC"/>
    </a:accent2>
    <a:accent3>
      <a:srgbClr val="B2B2B2"/>
    </a:accent3>
    <a:accent4>
      <a:srgbClr val="DADADA"/>
    </a:accent4>
    <a:accent5>
      <a:srgbClr val="B8B8CA"/>
    </a:accent5>
    <a:accent6>
      <a:srgbClr val="2D5CB9"/>
    </a:accent6>
    <a:hlink>
      <a:srgbClr val="00CCFF"/>
    </a:hlink>
    <a:folHlink>
      <a:srgbClr val="CCCCFF"/>
    </a:folHlink>
  </a:clrScheme>
</a:themeOverride>
</file>

<file path=ppt/theme/themeOverride16.xml><?xml version="1.0" encoding="utf-8"?>
<a:themeOverride xmlns:a="http://schemas.openxmlformats.org/drawingml/2006/main">
  <a:clrScheme name="Gewebe 6">
    <a:dk1>
      <a:srgbClr val="080808"/>
    </a:dk1>
    <a:lt1>
      <a:srgbClr val="FFFFFF"/>
    </a:lt1>
    <a:dk2>
      <a:srgbClr val="4D4D4D"/>
    </a:dk2>
    <a:lt2>
      <a:srgbClr val="FFFFFF"/>
    </a:lt2>
    <a:accent1>
      <a:srgbClr val="666699"/>
    </a:accent1>
    <a:accent2>
      <a:srgbClr val="3366CC"/>
    </a:accent2>
    <a:accent3>
      <a:srgbClr val="B2B2B2"/>
    </a:accent3>
    <a:accent4>
      <a:srgbClr val="DADADA"/>
    </a:accent4>
    <a:accent5>
      <a:srgbClr val="B8B8CA"/>
    </a:accent5>
    <a:accent6>
      <a:srgbClr val="2D5CB9"/>
    </a:accent6>
    <a:hlink>
      <a:srgbClr val="00CCFF"/>
    </a:hlink>
    <a:folHlink>
      <a:srgbClr val="CCCCFF"/>
    </a:folHlink>
  </a:clrScheme>
</a:themeOverride>
</file>

<file path=ppt/theme/themeOverride17.xml><?xml version="1.0" encoding="utf-8"?>
<a:themeOverride xmlns:a="http://schemas.openxmlformats.org/drawingml/2006/main">
  <a:clrScheme name="Gewebe 6">
    <a:dk1>
      <a:srgbClr val="080808"/>
    </a:dk1>
    <a:lt1>
      <a:srgbClr val="FFFFFF"/>
    </a:lt1>
    <a:dk2>
      <a:srgbClr val="4D4D4D"/>
    </a:dk2>
    <a:lt2>
      <a:srgbClr val="FFFFFF"/>
    </a:lt2>
    <a:accent1>
      <a:srgbClr val="666699"/>
    </a:accent1>
    <a:accent2>
      <a:srgbClr val="3366CC"/>
    </a:accent2>
    <a:accent3>
      <a:srgbClr val="B2B2B2"/>
    </a:accent3>
    <a:accent4>
      <a:srgbClr val="DADADA"/>
    </a:accent4>
    <a:accent5>
      <a:srgbClr val="B8B8CA"/>
    </a:accent5>
    <a:accent6>
      <a:srgbClr val="2D5CB9"/>
    </a:accent6>
    <a:hlink>
      <a:srgbClr val="00CCFF"/>
    </a:hlink>
    <a:folHlink>
      <a:srgbClr val="CCCCFF"/>
    </a:folHlink>
  </a:clrScheme>
</a:themeOverride>
</file>

<file path=ppt/theme/themeOverride18.xml><?xml version="1.0" encoding="utf-8"?>
<a:themeOverride xmlns:a="http://schemas.openxmlformats.org/drawingml/2006/main">
  <a:clrScheme name="Gewebe 6">
    <a:dk1>
      <a:srgbClr val="080808"/>
    </a:dk1>
    <a:lt1>
      <a:srgbClr val="FFFFFF"/>
    </a:lt1>
    <a:dk2>
      <a:srgbClr val="4D4D4D"/>
    </a:dk2>
    <a:lt2>
      <a:srgbClr val="FFFFFF"/>
    </a:lt2>
    <a:accent1>
      <a:srgbClr val="666699"/>
    </a:accent1>
    <a:accent2>
      <a:srgbClr val="3366CC"/>
    </a:accent2>
    <a:accent3>
      <a:srgbClr val="B2B2B2"/>
    </a:accent3>
    <a:accent4>
      <a:srgbClr val="DADADA"/>
    </a:accent4>
    <a:accent5>
      <a:srgbClr val="B8B8CA"/>
    </a:accent5>
    <a:accent6>
      <a:srgbClr val="2D5CB9"/>
    </a:accent6>
    <a:hlink>
      <a:srgbClr val="00CCFF"/>
    </a:hlink>
    <a:folHlink>
      <a:srgbClr val="CCCCFF"/>
    </a:folHlink>
  </a:clrScheme>
</a:themeOverride>
</file>

<file path=ppt/theme/themeOverride19.xml><?xml version="1.0" encoding="utf-8"?>
<a:themeOverride xmlns:a="http://schemas.openxmlformats.org/drawingml/2006/main">
  <a:clrScheme name="Gewebe 6">
    <a:dk1>
      <a:srgbClr val="080808"/>
    </a:dk1>
    <a:lt1>
      <a:srgbClr val="FFFFFF"/>
    </a:lt1>
    <a:dk2>
      <a:srgbClr val="4D4D4D"/>
    </a:dk2>
    <a:lt2>
      <a:srgbClr val="FFFFFF"/>
    </a:lt2>
    <a:accent1>
      <a:srgbClr val="666699"/>
    </a:accent1>
    <a:accent2>
      <a:srgbClr val="3366CC"/>
    </a:accent2>
    <a:accent3>
      <a:srgbClr val="B2B2B2"/>
    </a:accent3>
    <a:accent4>
      <a:srgbClr val="DADADA"/>
    </a:accent4>
    <a:accent5>
      <a:srgbClr val="B8B8CA"/>
    </a:accent5>
    <a:accent6>
      <a:srgbClr val="2D5CB9"/>
    </a:accent6>
    <a:hlink>
      <a:srgbClr val="00CCFF"/>
    </a:hlink>
    <a:folHlink>
      <a:srgbClr val="CCCCFF"/>
    </a:folHlink>
  </a:clrScheme>
</a:themeOverride>
</file>

<file path=ppt/theme/themeOverride2.xml><?xml version="1.0" encoding="utf-8"?>
<a:themeOverride xmlns:a="http://schemas.openxmlformats.org/drawingml/2006/main">
  <a:clrScheme name="Gewebe 6">
    <a:dk1>
      <a:srgbClr val="080808"/>
    </a:dk1>
    <a:lt1>
      <a:srgbClr val="FFFFFF"/>
    </a:lt1>
    <a:dk2>
      <a:srgbClr val="4D4D4D"/>
    </a:dk2>
    <a:lt2>
      <a:srgbClr val="FFFFFF"/>
    </a:lt2>
    <a:accent1>
      <a:srgbClr val="666699"/>
    </a:accent1>
    <a:accent2>
      <a:srgbClr val="3366CC"/>
    </a:accent2>
    <a:accent3>
      <a:srgbClr val="B2B2B2"/>
    </a:accent3>
    <a:accent4>
      <a:srgbClr val="DADADA"/>
    </a:accent4>
    <a:accent5>
      <a:srgbClr val="B8B8CA"/>
    </a:accent5>
    <a:accent6>
      <a:srgbClr val="2D5CB9"/>
    </a:accent6>
    <a:hlink>
      <a:srgbClr val="00CCFF"/>
    </a:hlink>
    <a:folHlink>
      <a:srgbClr val="CCCCFF"/>
    </a:folHlink>
  </a:clrScheme>
</a:themeOverride>
</file>

<file path=ppt/theme/themeOverride20.xml><?xml version="1.0" encoding="utf-8"?>
<a:themeOverride xmlns:a="http://schemas.openxmlformats.org/drawingml/2006/main">
  <a:clrScheme name="Gewebe 6">
    <a:dk1>
      <a:srgbClr val="080808"/>
    </a:dk1>
    <a:lt1>
      <a:srgbClr val="FFFFFF"/>
    </a:lt1>
    <a:dk2>
      <a:srgbClr val="4D4D4D"/>
    </a:dk2>
    <a:lt2>
      <a:srgbClr val="FFFFFF"/>
    </a:lt2>
    <a:accent1>
      <a:srgbClr val="666699"/>
    </a:accent1>
    <a:accent2>
      <a:srgbClr val="3366CC"/>
    </a:accent2>
    <a:accent3>
      <a:srgbClr val="B2B2B2"/>
    </a:accent3>
    <a:accent4>
      <a:srgbClr val="DADADA"/>
    </a:accent4>
    <a:accent5>
      <a:srgbClr val="B8B8CA"/>
    </a:accent5>
    <a:accent6>
      <a:srgbClr val="2D5CB9"/>
    </a:accent6>
    <a:hlink>
      <a:srgbClr val="00CCFF"/>
    </a:hlink>
    <a:folHlink>
      <a:srgbClr val="CCCCFF"/>
    </a:folHlink>
  </a:clrScheme>
</a:themeOverride>
</file>

<file path=ppt/theme/themeOverride21.xml><?xml version="1.0" encoding="utf-8"?>
<a:themeOverride xmlns:a="http://schemas.openxmlformats.org/drawingml/2006/main">
  <a:clrScheme name="Gewebe 6">
    <a:dk1>
      <a:srgbClr val="080808"/>
    </a:dk1>
    <a:lt1>
      <a:srgbClr val="FFFFFF"/>
    </a:lt1>
    <a:dk2>
      <a:srgbClr val="4D4D4D"/>
    </a:dk2>
    <a:lt2>
      <a:srgbClr val="FFFFFF"/>
    </a:lt2>
    <a:accent1>
      <a:srgbClr val="666699"/>
    </a:accent1>
    <a:accent2>
      <a:srgbClr val="3366CC"/>
    </a:accent2>
    <a:accent3>
      <a:srgbClr val="B2B2B2"/>
    </a:accent3>
    <a:accent4>
      <a:srgbClr val="DADADA"/>
    </a:accent4>
    <a:accent5>
      <a:srgbClr val="B8B8CA"/>
    </a:accent5>
    <a:accent6>
      <a:srgbClr val="2D5CB9"/>
    </a:accent6>
    <a:hlink>
      <a:srgbClr val="00CCFF"/>
    </a:hlink>
    <a:folHlink>
      <a:srgbClr val="CCCCFF"/>
    </a:folHlink>
  </a:clrScheme>
</a:themeOverride>
</file>

<file path=ppt/theme/themeOverride22.xml><?xml version="1.0" encoding="utf-8"?>
<a:themeOverride xmlns:a="http://schemas.openxmlformats.org/drawingml/2006/main">
  <a:clrScheme name="Gewebe 6">
    <a:dk1>
      <a:srgbClr val="080808"/>
    </a:dk1>
    <a:lt1>
      <a:srgbClr val="FFFFFF"/>
    </a:lt1>
    <a:dk2>
      <a:srgbClr val="4D4D4D"/>
    </a:dk2>
    <a:lt2>
      <a:srgbClr val="FFFFFF"/>
    </a:lt2>
    <a:accent1>
      <a:srgbClr val="666699"/>
    </a:accent1>
    <a:accent2>
      <a:srgbClr val="3366CC"/>
    </a:accent2>
    <a:accent3>
      <a:srgbClr val="B2B2B2"/>
    </a:accent3>
    <a:accent4>
      <a:srgbClr val="DADADA"/>
    </a:accent4>
    <a:accent5>
      <a:srgbClr val="B8B8CA"/>
    </a:accent5>
    <a:accent6>
      <a:srgbClr val="2D5CB9"/>
    </a:accent6>
    <a:hlink>
      <a:srgbClr val="00CCFF"/>
    </a:hlink>
    <a:folHlink>
      <a:srgbClr val="CCCCFF"/>
    </a:folHlink>
  </a:clrScheme>
</a:themeOverride>
</file>

<file path=ppt/theme/themeOverride23.xml><?xml version="1.0" encoding="utf-8"?>
<a:themeOverride xmlns:a="http://schemas.openxmlformats.org/drawingml/2006/main">
  <a:clrScheme name="Gewebe 6">
    <a:dk1>
      <a:srgbClr val="080808"/>
    </a:dk1>
    <a:lt1>
      <a:srgbClr val="FFFFFF"/>
    </a:lt1>
    <a:dk2>
      <a:srgbClr val="4D4D4D"/>
    </a:dk2>
    <a:lt2>
      <a:srgbClr val="FFFFFF"/>
    </a:lt2>
    <a:accent1>
      <a:srgbClr val="666699"/>
    </a:accent1>
    <a:accent2>
      <a:srgbClr val="3366CC"/>
    </a:accent2>
    <a:accent3>
      <a:srgbClr val="B2B2B2"/>
    </a:accent3>
    <a:accent4>
      <a:srgbClr val="DADADA"/>
    </a:accent4>
    <a:accent5>
      <a:srgbClr val="B8B8CA"/>
    </a:accent5>
    <a:accent6>
      <a:srgbClr val="2D5CB9"/>
    </a:accent6>
    <a:hlink>
      <a:srgbClr val="00CCFF"/>
    </a:hlink>
    <a:folHlink>
      <a:srgbClr val="CCCCFF"/>
    </a:folHlink>
  </a:clrScheme>
</a:themeOverride>
</file>

<file path=ppt/theme/themeOverride24.xml><?xml version="1.0" encoding="utf-8"?>
<a:themeOverride xmlns:a="http://schemas.openxmlformats.org/drawingml/2006/main">
  <a:clrScheme name="Gewebe 6">
    <a:dk1>
      <a:srgbClr val="080808"/>
    </a:dk1>
    <a:lt1>
      <a:srgbClr val="FFFFFF"/>
    </a:lt1>
    <a:dk2>
      <a:srgbClr val="4D4D4D"/>
    </a:dk2>
    <a:lt2>
      <a:srgbClr val="FFFFFF"/>
    </a:lt2>
    <a:accent1>
      <a:srgbClr val="666699"/>
    </a:accent1>
    <a:accent2>
      <a:srgbClr val="3366CC"/>
    </a:accent2>
    <a:accent3>
      <a:srgbClr val="B2B2B2"/>
    </a:accent3>
    <a:accent4>
      <a:srgbClr val="DADADA"/>
    </a:accent4>
    <a:accent5>
      <a:srgbClr val="B8B8CA"/>
    </a:accent5>
    <a:accent6>
      <a:srgbClr val="2D5CB9"/>
    </a:accent6>
    <a:hlink>
      <a:srgbClr val="00CCFF"/>
    </a:hlink>
    <a:folHlink>
      <a:srgbClr val="CCCCFF"/>
    </a:folHlink>
  </a:clrScheme>
</a:themeOverride>
</file>

<file path=ppt/theme/themeOverride25.xml><?xml version="1.0" encoding="utf-8"?>
<a:themeOverride xmlns:a="http://schemas.openxmlformats.org/drawingml/2006/main">
  <a:clrScheme name="Gewebe 6">
    <a:dk1>
      <a:srgbClr val="080808"/>
    </a:dk1>
    <a:lt1>
      <a:srgbClr val="FFFFFF"/>
    </a:lt1>
    <a:dk2>
      <a:srgbClr val="4D4D4D"/>
    </a:dk2>
    <a:lt2>
      <a:srgbClr val="FFFFFF"/>
    </a:lt2>
    <a:accent1>
      <a:srgbClr val="666699"/>
    </a:accent1>
    <a:accent2>
      <a:srgbClr val="3366CC"/>
    </a:accent2>
    <a:accent3>
      <a:srgbClr val="B2B2B2"/>
    </a:accent3>
    <a:accent4>
      <a:srgbClr val="DADADA"/>
    </a:accent4>
    <a:accent5>
      <a:srgbClr val="B8B8CA"/>
    </a:accent5>
    <a:accent6>
      <a:srgbClr val="2D5CB9"/>
    </a:accent6>
    <a:hlink>
      <a:srgbClr val="00CCFF"/>
    </a:hlink>
    <a:folHlink>
      <a:srgbClr val="CCCCFF"/>
    </a:folHlink>
  </a:clrScheme>
</a:themeOverride>
</file>

<file path=ppt/theme/themeOverride26.xml><?xml version="1.0" encoding="utf-8"?>
<a:themeOverride xmlns:a="http://schemas.openxmlformats.org/drawingml/2006/main">
  <a:clrScheme name="Gewebe 6">
    <a:dk1>
      <a:srgbClr val="080808"/>
    </a:dk1>
    <a:lt1>
      <a:srgbClr val="FFFFFF"/>
    </a:lt1>
    <a:dk2>
      <a:srgbClr val="4D4D4D"/>
    </a:dk2>
    <a:lt2>
      <a:srgbClr val="FFFFFF"/>
    </a:lt2>
    <a:accent1>
      <a:srgbClr val="666699"/>
    </a:accent1>
    <a:accent2>
      <a:srgbClr val="3366CC"/>
    </a:accent2>
    <a:accent3>
      <a:srgbClr val="B2B2B2"/>
    </a:accent3>
    <a:accent4>
      <a:srgbClr val="DADADA"/>
    </a:accent4>
    <a:accent5>
      <a:srgbClr val="B8B8CA"/>
    </a:accent5>
    <a:accent6>
      <a:srgbClr val="2D5CB9"/>
    </a:accent6>
    <a:hlink>
      <a:srgbClr val="00CCFF"/>
    </a:hlink>
    <a:folHlink>
      <a:srgbClr val="CCCCFF"/>
    </a:folHlink>
  </a:clrScheme>
</a:themeOverride>
</file>

<file path=ppt/theme/themeOverride27.xml><?xml version="1.0" encoding="utf-8"?>
<a:themeOverride xmlns:a="http://schemas.openxmlformats.org/drawingml/2006/main">
  <a:clrScheme name="Gewebe 6">
    <a:dk1>
      <a:srgbClr val="080808"/>
    </a:dk1>
    <a:lt1>
      <a:srgbClr val="FFFFFF"/>
    </a:lt1>
    <a:dk2>
      <a:srgbClr val="4D4D4D"/>
    </a:dk2>
    <a:lt2>
      <a:srgbClr val="FFFFFF"/>
    </a:lt2>
    <a:accent1>
      <a:srgbClr val="666699"/>
    </a:accent1>
    <a:accent2>
      <a:srgbClr val="3366CC"/>
    </a:accent2>
    <a:accent3>
      <a:srgbClr val="B2B2B2"/>
    </a:accent3>
    <a:accent4>
      <a:srgbClr val="DADADA"/>
    </a:accent4>
    <a:accent5>
      <a:srgbClr val="B8B8CA"/>
    </a:accent5>
    <a:accent6>
      <a:srgbClr val="2D5CB9"/>
    </a:accent6>
    <a:hlink>
      <a:srgbClr val="00CCFF"/>
    </a:hlink>
    <a:folHlink>
      <a:srgbClr val="CCCCFF"/>
    </a:folHlink>
  </a:clrScheme>
</a:themeOverride>
</file>

<file path=ppt/theme/themeOverride28.xml><?xml version="1.0" encoding="utf-8"?>
<a:themeOverride xmlns:a="http://schemas.openxmlformats.org/drawingml/2006/main">
  <a:clrScheme name="Gewebe 6">
    <a:dk1>
      <a:srgbClr val="080808"/>
    </a:dk1>
    <a:lt1>
      <a:srgbClr val="FFFFFF"/>
    </a:lt1>
    <a:dk2>
      <a:srgbClr val="4D4D4D"/>
    </a:dk2>
    <a:lt2>
      <a:srgbClr val="FFFFFF"/>
    </a:lt2>
    <a:accent1>
      <a:srgbClr val="666699"/>
    </a:accent1>
    <a:accent2>
      <a:srgbClr val="3366CC"/>
    </a:accent2>
    <a:accent3>
      <a:srgbClr val="B2B2B2"/>
    </a:accent3>
    <a:accent4>
      <a:srgbClr val="DADADA"/>
    </a:accent4>
    <a:accent5>
      <a:srgbClr val="B8B8CA"/>
    </a:accent5>
    <a:accent6>
      <a:srgbClr val="2D5CB9"/>
    </a:accent6>
    <a:hlink>
      <a:srgbClr val="00CCFF"/>
    </a:hlink>
    <a:folHlink>
      <a:srgbClr val="CCCCFF"/>
    </a:folHlink>
  </a:clrScheme>
</a:themeOverride>
</file>

<file path=ppt/theme/themeOverride29.xml><?xml version="1.0" encoding="utf-8"?>
<a:themeOverride xmlns:a="http://schemas.openxmlformats.org/drawingml/2006/main">
  <a:clrScheme name="Gewebe 6">
    <a:dk1>
      <a:srgbClr val="080808"/>
    </a:dk1>
    <a:lt1>
      <a:srgbClr val="FFFFFF"/>
    </a:lt1>
    <a:dk2>
      <a:srgbClr val="4D4D4D"/>
    </a:dk2>
    <a:lt2>
      <a:srgbClr val="FFFFFF"/>
    </a:lt2>
    <a:accent1>
      <a:srgbClr val="666699"/>
    </a:accent1>
    <a:accent2>
      <a:srgbClr val="3366CC"/>
    </a:accent2>
    <a:accent3>
      <a:srgbClr val="B2B2B2"/>
    </a:accent3>
    <a:accent4>
      <a:srgbClr val="DADADA"/>
    </a:accent4>
    <a:accent5>
      <a:srgbClr val="B8B8CA"/>
    </a:accent5>
    <a:accent6>
      <a:srgbClr val="2D5CB9"/>
    </a:accent6>
    <a:hlink>
      <a:srgbClr val="00CCFF"/>
    </a:hlink>
    <a:folHlink>
      <a:srgbClr val="CCCCFF"/>
    </a:folHlink>
  </a:clrScheme>
</a:themeOverride>
</file>

<file path=ppt/theme/themeOverride3.xml><?xml version="1.0" encoding="utf-8"?>
<a:themeOverride xmlns:a="http://schemas.openxmlformats.org/drawingml/2006/main">
  <a:clrScheme name="Gewebe 6">
    <a:dk1>
      <a:srgbClr val="080808"/>
    </a:dk1>
    <a:lt1>
      <a:srgbClr val="FFFFFF"/>
    </a:lt1>
    <a:dk2>
      <a:srgbClr val="4D4D4D"/>
    </a:dk2>
    <a:lt2>
      <a:srgbClr val="FFFFFF"/>
    </a:lt2>
    <a:accent1>
      <a:srgbClr val="666699"/>
    </a:accent1>
    <a:accent2>
      <a:srgbClr val="3366CC"/>
    </a:accent2>
    <a:accent3>
      <a:srgbClr val="B2B2B2"/>
    </a:accent3>
    <a:accent4>
      <a:srgbClr val="DADADA"/>
    </a:accent4>
    <a:accent5>
      <a:srgbClr val="B8B8CA"/>
    </a:accent5>
    <a:accent6>
      <a:srgbClr val="2D5CB9"/>
    </a:accent6>
    <a:hlink>
      <a:srgbClr val="00CCFF"/>
    </a:hlink>
    <a:folHlink>
      <a:srgbClr val="CCCCFF"/>
    </a:folHlink>
  </a:clrScheme>
</a:themeOverride>
</file>

<file path=ppt/theme/themeOverride30.xml><?xml version="1.0" encoding="utf-8"?>
<a:themeOverride xmlns:a="http://schemas.openxmlformats.org/drawingml/2006/main">
  <a:clrScheme name="Gewebe 6">
    <a:dk1>
      <a:srgbClr val="080808"/>
    </a:dk1>
    <a:lt1>
      <a:srgbClr val="FFFFFF"/>
    </a:lt1>
    <a:dk2>
      <a:srgbClr val="4D4D4D"/>
    </a:dk2>
    <a:lt2>
      <a:srgbClr val="FFFFFF"/>
    </a:lt2>
    <a:accent1>
      <a:srgbClr val="666699"/>
    </a:accent1>
    <a:accent2>
      <a:srgbClr val="3366CC"/>
    </a:accent2>
    <a:accent3>
      <a:srgbClr val="B2B2B2"/>
    </a:accent3>
    <a:accent4>
      <a:srgbClr val="DADADA"/>
    </a:accent4>
    <a:accent5>
      <a:srgbClr val="B8B8CA"/>
    </a:accent5>
    <a:accent6>
      <a:srgbClr val="2D5CB9"/>
    </a:accent6>
    <a:hlink>
      <a:srgbClr val="00CCFF"/>
    </a:hlink>
    <a:folHlink>
      <a:srgbClr val="CCCCFF"/>
    </a:folHlink>
  </a:clrScheme>
</a:themeOverride>
</file>

<file path=ppt/theme/themeOverride31.xml><?xml version="1.0" encoding="utf-8"?>
<a:themeOverride xmlns:a="http://schemas.openxmlformats.org/drawingml/2006/main">
  <a:clrScheme name="Gewebe 6">
    <a:dk1>
      <a:srgbClr val="080808"/>
    </a:dk1>
    <a:lt1>
      <a:srgbClr val="FFFFFF"/>
    </a:lt1>
    <a:dk2>
      <a:srgbClr val="4D4D4D"/>
    </a:dk2>
    <a:lt2>
      <a:srgbClr val="FFFFFF"/>
    </a:lt2>
    <a:accent1>
      <a:srgbClr val="666699"/>
    </a:accent1>
    <a:accent2>
      <a:srgbClr val="3366CC"/>
    </a:accent2>
    <a:accent3>
      <a:srgbClr val="B2B2B2"/>
    </a:accent3>
    <a:accent4>
      <a:srgbClr val="DADADA"/>
    </a:accent4>
    <a:accent5>
      <a:srgbClr val="B8B8CA"/>
    </a:accent5>
    <a:accent6>
      <a:srgbClr val="2D5CB9"/>
    </a:accent6>
    <a:hlink>
      <a:srgbClr val="00CCFF"/>
    </a:hlink>
    <a:folHlink>
      <a:srgbClr val="CCCCFF"/>
    </a:folHlink>
  </a:clrScheme>
</a:themeOverride>
</file>

<file path=ppt/theme/themeOverride32.xml><?xml version="1.0" encoding="utf-8"?>
<a:themeOverride xmlns:a="http://schemas.openxmlformats.org/drawingml/2006/main">
  <a:clrScheme name="Gewebe 6">
    <a:dk1>
      <a:srgbClr val="080808"/>
    </a:dk1>
    <a:lt1>
      <a:srgbClr val="FFFFFF"/>
    </a:lt1>
    <a:dk2>
      <a:srgbClr val="4D4D4D"/>
    </a:dk2>
    <a:lt2>
      <a:srgbClr val="FFFFFF"/>
    </a:lt2>
    <a:accent1>
      <a:srgbClr val="666699"/>
    </a:accent1>
    <a:accent2>
      <a:srgbClr val="3366CC"/>
    </a:accent2>
    <a:accent3>
      <a:srgbClr val="B2B2B2"/>
    </a:accent3>
    <a:accent4>
      <a:srgbClr val="DADADA"/>
    </a:accent4>
    <a:accent5>
      <a:srgbClr val="B8B8CA"/>
    </a:accent5>
    <a:accent6>
      <a:srgbClr val="2D5CB9"/>
    </a:accent6>
    <a:hlink>
      <a:srgbClr val="00CCFF"/>
    </a:hlink>
    <a:folHlink>
      <a:srgbClr val="CCCCFF"/>
    </a:folHlink>
  </a:clrScheme>
</a:themeOverride>
</file>

<file path=ppt/theme/themeOverride33.xml><?xml version="1.0" encoding="utf-8"?>
<a:themeOverride xmlns:a="http://schemas.openxmlformats.org/drawingml/2006/main">
  <a:clrScheme name="Gewebe 6">
    <a:dk1>
      <a:srgbClr val="080808"/>
    </a:dk1>
    <a:lt1>
      <a:srgbClr val="FFFFFF"/>
    </a:lt1>
    <a:dk2>
      <a:srgbClr val="4D4D4D"/>
    </a:dk2>
    <a:lt2>
      <a:srgbClr val="FFFFFF"/>
    </a:lt2>
    <a:accent1>
      <a:srgbClr val="666699"/>
    </a:accent1>
    <a:accent2>
      <a:srgbClr val="3366CC"/>
    </a:accent2>
    <a:accent3>
      <a:srgbClr val="B2B2B2"/>
    </a:accent3>
    <a:accent4>
      <a:srgbClr val="DADADA"/>
    </a:accent4>
    <a:accent5>
      <a:srgbClr val="B8B8CA"/>
    </a:accent5>
    <a:accent6>
      <a:srgbClr val="2D5CB9"/>
    </a:accent6>
    <a:hlink>
      <a:srgbClr val="00CCFF"/>
    </a:hlink>
    <a:folHlink>
      <a:srgbClr val="CCCCFF"/>
    </a:folHlink>
  </a:clrScheme>
</a:themeOverride>
</file>

<file path=ppt/theme/themeOverride34.xml><?xml version="1.0" encoding="utf-8"?>
<a:themeOverride xmlns:a="http://schemas.openxmlformats.org/drawingml/2006/main">
  <a:clrScheme name="Gewebe 6">
    <a:dk1>
      <a:srgbClr val="080808"/>
    </a:dk1>
    <a:lt1>
      <a:srgbClr val="FFFFFF"/>
    </a:lt1>
    <a:dk2>
      <a:srgbClr val="4D4D4D"/>
    </a:dk2>
    <a:lt2>
      <a:srgbClr val="FFFFFF"/>
    </a:lt2>
    <a:accent1>
      <a:srgbClr val="666699"/>
    </a:accent1>
    <a:accent2>
      <a:srgbClr val="3366CC"/>
    </a:accent2>
    <a:accent3>
      <a:srgbClr val="B2B2B2"/>
    </a:accent3>
    <a:accent4>
      <a:srgbClr val="DADADA"/>
    </a:accent4>
    <a:accent5>
      <a:srgbClr val="B8B8CA"/>
    </a:accent5>
    <a:accent6>
      <a:srgbClr val="2D5CB9"/>
    </a:accent6>
    <a:hlink>
      <a:srgbClr val="00CCFF"/>
    </a:hlink>
    <a:folHlink>
      <a:srgbClr val="CCCCFF"/>
    </a:folHlink>
  </a:clrScheme>
</a:themeOverride>
</file>

<file path=ppt/theme/themeOverride35.xml><?xml version="1.0" encoding="utf-8"?>
<a:themeOverride xmlns:a="http://schemas.openxmlformats.org/drawingml/2006/main">
  <a:clrScheme name="Gewebe 6">
    <a:dk1>
      <a:srgbClr val="080808"/>
    </a:dk1>
    <a:lt1>
      <a:srgbClr val="FFFFFF"/>
    </a:lt1>
    <a:dk2>
      <a:srgbClr val="4D4D4D"/>
    </a:dk2>
    <a:lt2>
      <a:srgbClr val="FFFFFF"/>
    </a:lt2>
    <a:accent1>
      <a:srgbClr val="666699"/>
    </a:accent1>
    <a:accent2>
      <a:srgbClr val="3366CC"/>
    </a:accent2>
    <a:accent3>
      <a:srgbClr val="B2B2B2"/>
    </a:accent3>
    <a:accent4>
      <a:srgbClr val="DADADA"/>
    </a:accent4>
    <a:accent5>
      <a:srgbClr val="B8B8CA"/>
    </a:accent5>
    <a:accent6>
      <a:srgbClr val="2D5CB9"/>
    </a:accent6>
    <a:hlink>
      <a:srgbClr val="00CCFF"/>
    </a:hlink>
    <a:folHlink>
      <a:srgbClr val="CCCCFF"/>
    </a:folHlink>
  </a:clrScheme>
</a:themeOverride>
</file>

<file path=ppt/theme/themeOverride36.xml><?xml version="1.0" encoding="utf-8"?>
<a:themeOverride xmlns:a="http://schemas.openxmlformats.org/drawingml/2006/main">
  <a:clrScheme name="Gewebe 6">
    <a:dk1>
      <a:srgbClr val="080808"/>
    </a:dk1>
    <a:lt1>
      <a:srgbClr val="FFFFFF"/>
    </a:lt1>
    <a:dk2>
      <a:srgbClr val="4D4D4D"/>
    </a:dk2>
    <a:lt2>
      <a:srgbClr val="FFFFFF"/>
    </a:lt2>
    <a:accent1>
      <a:srgbClr val="666699"/>
    </a:accent1>
    <a:accent2>
      <a:srgbClr val="3366CC"/>
    </a:accent2>
    <a:accent3>
      <a:srgbClr val="B2B2B2"/>
    </a:accent3>
    <a:accent4>
      <a:srgbClr val="DADADA"/>
    </a:accent4>
    <a:accent5>
      <a:srgbClr val="B8B8CA"/>
    </a:accent5>
    <a:accent6>
      <a:srgbClr val="2D5CB9"/>
    </a:accent6>
    <a:hlink>
      <a:srgbClr val="00CCFF"/>
    </a:hlink>
    <a:folHlink>
      <a:srgbClr val="CCCCFF"/>
    </a:folHlink>
  </a:clrScheme>
</a:themeOverride>
</file>

<file path=ppt/theme/themeOverride37.xml><?xml version="1.0" encoding="utf-8"?>
<a:themeOverride xmlns:a="http://schemas.openxmlformats.org/drawingml/2006/main">
  <a:clrScheme name="Gewebe 6">
    <a:dk1>
      <a:srgbClr val="080808"/>
    </a:dk1>
    <a:lt1>
      <a:srgbClr val="FFFFFF"/>
    </a:lt1>
    <a:dk2>
      <a:srgbClr val="4D4D4D"/>
    </a:dk2>
    <a:lt2>
      <a:srgbClr val="FFFFFF"/>
    </a:lt2>
    <a:accent1>
      <a:srgbClr val="666699"/>
    </a:accent1>
    <a:accent2>
      <a:srgbClr val="3366CC"/>
    </a:accent2>
    <a:accent3>
      <a:srgbClr val="B2B2B2"/>
    </a:accent3>
    <a:accent4>
      <a:srgbClr val="DADADA"/>
    </a:accent4>
    <a:accent5>
      <a:srgbClr val="B8B8CA"/>
    </a:accent5>
    <a:accent6>
      <a:srgbClr val="2D5CB9"/>
    </a:accent6>
    <a:hlink>
      <a:srgbClr val="00CCFF"/>
    </a:hlink>
    <a:folHlink>
      <a:srgbClr val="CCCCFF"/>
    </a:folHlink>
  </a:clrScheme>
</a:themeOverride>
</file>

<file path=ppt/theme/themeOverride38.xml><?xml version="1.0" encoding="utf-8"?>
<a:themeOverride xmlns:a="http://schemas.openxmlformats.org/drawingml/2006/main">
  <a:clrScheme name="Gewebe 6">
    <a:dk1>
      <a:srgbClr val="080808"/>
    </a:dk1>
    <a:lt1>
      <a:srgbClr val="FFFFFF"/>
    </a:lt1>
    <a:dk2>
      <a:srgbClr val="4D4D4D"/>
    </a:dk2>
    <a:lt2>
      <a:srgbClr val="FFFFFF"/>
    </a:lt2>
    <a:accent1>
      <a:srgbClr val="666699"/>
    </a:accent1>
    <a:accent2>
      <a:srgbClr val="3366CC"/>
    </a:accent2>
    <a:accent3>
      <a:srgbClr val="B2B2B2"/>
    </a:accent3>
    <a:accent4>
      <a:srgbClr val="DADADA"/>
    </a:accent4>
    <a:accent5>
      <a:srgbClr val="B8B8CA"/>
    </a:accent5>
    <a:accent6>
      <a:srgbClr val="2D5CB9"/>
    </a:accent6>
    <a:hlink>
      <a:srgbClr val="00CCFF"/>
    </a:hlink>
    <a:folHlink>
      <a:srgbClr val="CCCCFF"/>
    </a:folHlink>
  </a:clrScheme>
</a:themeOverride>
</file>

<file path=ppt/theme/themeOverride39.xml><?xml version="1.0" encoding="utf-8"?>
<a:themeOverride xmlns:a="http://schemas.openxmlformats.org/drawingml/2006/main">
  <a:clrScheme name="Gewebe 6">
    <a:dk1>
      <a:srgbClr val="080808"/>
    </a:dk1>
    <a:lt1>
      <a:srgbClr val="FFFFFF"/>
    </a:lt1>
    <a:dk2>
      <a:srgbClr val="4D4D4D"/>
    </a:dk2>
    <a:lt2>
      <a:srgbClr val="FFFFFF"/>
    </a:lt2>
    <a:accent1>
      <a:srgbClr val="666699"/>
    </a:accent1>
    <a:accent2>
      <a:srgbClr val="3366CC"/>
    </a:accent2>
    <a:accent3>
      <a:srgbClr val="B2B2B2"/>
    </a:accent3>
    <a:accent4>
      <a:srgbClr val="DADADA"/>
    </a:accent4>
    <a:accent5>
      <a:srgbClr val="B8B8CA"/>
    </a:accent5>
    <a:accent6>
      <a:srgbClr val="2D5CB9"/>
    </a:accent6>
    <a:hlink>
      <a:srgbClr val="00CCFF"/>
    </a:hlink>
    <a:folHlink>
      <a:srgbClr val="CCCCFF"/>
    </a:folHlink>
  </a:clrScheme>
</a:themeOverride>
</file>

<file path=ppt/theme/themeOverride4.xml><?xml version="1.0" encoding="utf-8"?>
<a:themeOverride xmlns:a="http://schemas.openxmlformats.org/drawingml/2006/main">
  <a:clrScheme name="Gewebe 6">
    <a:dk1>
      <a:srgbClr val="080808"/>
    </a:dk1>
    <a:lt1>
      <a:srgbClr val="FFFFFF"/>
    </a:lt1>
    <a:dk2>
      <a:srgbClr val="4D4D4D"/>
    </a:dk2>
    <a:lt2>
      <a:srgbClr val="FFFFFF"/>
    </a:lt2>
    <a:accent1>
      <a:srgbClr val="666699"/>
    </a:accent1>
    <a:accent2>
      <a:srgbClr val="3366CC"/>
    </a:accent2>
    <a:accent3>
      <a:srgbClr val="B2B2B2"/>
    </a:accent3>
    <a:accent4>
      <a:srgbClr val="DADADA"/>
    </a:accent4>
    <a:accent5>
      <a:srgbClr val="B8B8CA"/>
    </a:accent5>
    <a:accent6>
      <a:srgbClr val="2D5CB9"/>
    </a:accent6>
    <a:hlink>
      <a:srgbClr val="00CCFF"/>
    </a:hlink>
    <a:folHlink>
      <a:srgbClr val="CCCCFF"/>
    </a:folHlink>
  </a:clrScheme>
</a:themeOverride>
</file>

<file path=ppt/theme/themeOverride40.xml><?xml version="1.0" encoding="utf-8"?>
<a:themeOverride xmlns:a="http://schemas.openxmlformats.org/drawingml/2006/main">
  <a:clrScheme name="Gewebe 6">
    <a:dk1>
      <a:srgbClr val="080808"/>
    </a:dk1>
    <a:lt1>
      <a:srgbClr val="FFFFFF"/>
    </a:lt1>
    <a:dk2>
      <a:srgbClr val="4D4D4D"/>
    </a:dk2>
    <a:lt2>
      <a:srgbClr val="FFFFFF"/>
    </a:lt2>
    <a:accent1>
      <a:srgbClr val="666699"/>
    </a:accent1>
    <a:accent2>
      <a:srgbClr val="3366CC"/>
    </a:accent2>
    <a:accent3>
      <a:srgbClr val="B2B2B2"/>
    </a:accent3>
    <a:accent4>
      <a:srgbClr val="DADADA"/>
    </a:accent4>
    <a:accent5>
      <a:srgbClr val="B8B8CA"/>
    </a:accent5>
    <a:accent6>
      <a:srgbClr val="2D5CB9"/>
    </a:accent6>
    <a:hlink>
      <a:srgbClr val="00CCFF"/>
    </a:hlink>
    <a:folHlink>
      <a:srgbClr val="CCCCFF"/>
    </a:folHlink>
  </a:clrScheme>
</a:themeOverride>
</file>

<file path=ppt/theme/themeOverride41.xml><?xml version="1.0" encoding="utf-8"?>
<a:themeOverride xmlns:a="http://schemas.openxmlformats.org/drawingml/2006/main">
  <a:clrScheme name="Gewebe 6">
    <a:dk1>
      <a:srgbClr val="080808"/>
    </a:dk1>
    <a:lt1>
      <a:srgbClr val="FFFFFF"/>
    </a:lt1>
    <a:dk2>
      <a:srgbClr val="4D4D4D"/>
    </a:dk2>
    <a:lt2>
      <a:srgbClr val="FFFFFF"/>
    </a:lt2>
    <a:accent1>
      <a:srgbClr val="666699"/>
    </a:accent1>
    <a:accent2>
      <a:srgbClr val="3366CC"/>
    </a:accent2>
    <a:accent3>
      <a:srgbClr val="B2B2B2"/>
    </a:accent3>
    <a:accent4>
      <a:srgbClr val="DADADA"/>
    </a:accent4>
    <a:accent5>
      <a:srgbClr val="B8B8CA"/>
    </a:accent5>
    <a:accent6>
      <a:srgbClr val="2D5CB9"/>
    </a:accent6>
    <a:hlink>
      <a:srgbClr val="00CCFF"/>
    </a:hlink>
    <a:folHlink>
      <a:srgbClr val="CCCCFF"/>
    </a:folHlink>
  </a:clrScheme>
</a:themeOverride>
</file>

<file path=ppt/theme/themeOverride42.xml><?xml version="1.0" encoding="utf-8"?>
<a:themeOverride xmlns:a="http://schemas.openxmlformats.org/drawingml/2006/main">
  <a:clrScheme name="Gewebe 6">
    <a:dk1>
      <a:srgbClr val="080808"/>
    </a:dk1>
    <a:lt1>
      <a:srgbClr val="FFFFFF"/>
    </a:lt1>
    <a:dk2>
      <a:srgbClr val="4D4D4D"/>
    </a:dk2>
    <a:lt2>
      <a:srgbClr val="FFFFFF"/>
    </a:lt2>
    <a:accent1>
      <a:srgbClr val="666699"/>
    </a:accent1>
    <a:accent2>
      <a:srgbClr val="3366CC"/>
    </a:accent2>
    <a:accent3>
      <a:srgbClr val="B2B2B2"/>
    </a:accent3>
    <a:accent4>
      <a:srgbClr val="DADADA"/>
    </a:accent4>
    <a:accent5>
      <a:srgbClr val="B8B8CA"/>
    </a:accent5>
    <a:accent6>
      <a:srgbClr val="2D5CB9"/>
    </a:accent6>
    <a:hlink>
      <a:srgbClr val="00CCFF"/>
    </a:hlink>
    <a:folHlink>
      <a:srgbClr val="CCCCFF"/>
    </a:folHlink>
  </a:clrScheme>
</a:themeOverride>
</file>

<file path=ppt/theme/themeOverride43.xml><?xml version="1.0" encoding="utf-8"?>
<a:themeOverride xmlns:a="http://schemas.openxmlformats.org/drawingml/2006/main">
  <a:clrScheme name="Gewebe 6">
    <a:dk1>
      <a:srgbClr val="080808"/>
    </a:dk1>
    <a:lt1>
      <a:srgbClr val="FFFFFF"/>
    </a:lt1>
    <a:dk2>
      <a:srgbClr val="4D4D4D"/>
    </a:dk2>
    <a:lt2>
      <a:srgbClr val="FFFFFF"/>
    </a:lt2>
    <a:accent1>
      <a:srgbClr val="666699"/>
    </a:accent1>
    <a:accent2>
      <a:srgbClr val="3366CC"/>
    </a:accent2>
    <a:accent3>
      <a:srgbClr val="B2B2B2"/>
    </a:accent3>
    <a:accent4>
      <a:srgbClr val="DADADA"/>
    </a:accent4>
    <a:accent5>
      <a:srgbClr val="B8B8CA"/>
    </a:accent5>
    <a:accent6>
      <a:srgbClr val="2D5CB9"/>
    </a:accent6>
    <a:hlink>
      <a:srgbClr val="00CCFF"/>
    </a:hlink>
    <a:folHlink>
      <a:srgbClr val="CCCCFF"/>
    </a:folHlink>
  </a:clrScheme>
</a:themeOverride>
</file>

<file path=ppt/theme/themeOverride44.xml><?xml version="1.0" encoding="utf-8"?>
<a:themeOverride xmlns:a="http://schemas.openxmlformats.org/drawingml/2006/main">
  <a:clrScheme name="Gewebe 6">
    <a:dk1>
      <a:srgbClr val="080808"/>
    </a:dk1>
    <a:lt1>
      <a:srgbClr val="FFFFFF"/>
    </a:lt1>
    <a:dk2>
      <a:srgbClr val="4D4D4D"/>
    </a:dk2>
    <a:lt2>
      <a:srgbClr val="FFFFFF"/>
    </a:lt2>
    <a:accent1>
      <a:srgbClr val="666699"/>
    </a:accent1>
    <a:accent2>
      <a:srgbClr val="3366CC"/>
    </a:accent2>
    <a:accent3>
      <a:srgbClr val="B2B2B2"/>
    </a:accent3>
    <a:accent4>
      <a:srgbClr val="DADADA"/>
    </a:accent4>
    <a:accent5>
      <a:srgbClr val="B8B8CA"/>
    </a:accent5>
    <a:accent6>
      <a:srgbClr val="2D5CB9"/>
    </a:accent6>
    <a:hlink>
      <a:srgbClr val="00CCFF"/>
    </a:hlink>
    <a:folHlink>
      <a:srgbClr val="CCCCFF"/>
    </a:folHlink>
  </a:clrScheme>
</a:themeOverride>
</file>

<file path=ppt/theme/themeOverride45.xml><?xml version="1.0" encoding="utf-8"?>
<a:themeOverride xmlns:a="http://schemas.openxmlformats.org/drawingml/2006/main">
  <a:clrScheme name="Gewebe 6">
    <a:dk1>
      <a:srgbClr val="080808"/>
    </a:dk1>
    <a:lt1>
      <a:srgbClr val="FFFFFF"/>
    </a:lt1>
    <a:dk2>
      <a:srgbClr val="4D4D4D"/>
    </a:dk2>
    <a:lt2>
      <a:srgbClr val="FFFFFF"/>
    </a:lt2>
    <a:accent1>
      <a:srgbClr val="666699"/>
    </a:accent1>
    <a:accent2>
      <a:srgbClr val="3366CC"/>
    </a:accent2>
    <a:accent3>
      <a:srgbClr val="B2B2B2"/>
    </a:accent3>
    <a:accent4>
      <a:srgbClr val="DADADA"/>
    </a:accent4>
    <a:accent5>
      <a:srgbClr val="B8B8CA"/>
    </a:accent5>
    <a:accent6>
      <a:srgbClr val="2D5CB9"/>
    </a:accent6>
    <a:hlink>
      <a:srgbClr val="00CCFF"/>
    </a:hlink>
    <a:folHlink>
      <a:srgbClr val="CCCCFF"/>
    </a:folHlink>
  </a:clrScheme>
</a:themeOverride>
</file>

<file path=ppt/theme/themeOverride5.xml><?xml version="1.0" encoding="utf-8"?>
<a:themeOverride xmlns:a="http://schemas.openxmlformats.org/drawingml/2006/main">
  <a:clrScheme name="Gewebe 6">
    <a:dk1>
      <a:srgbClr val="080808"/>
    </a:dk1>
    <a:lt1>
      <a:srgbClr val="FFFFFF"/>
    </a:lt1>
    <a:dk2>
      <a:srgbClr val="4D4D4D"/>
    </a:dk2>
    <a:lt2>
      <a:srgbClr val="FFFFFF"/>
    </a:lt2>
    <a:accent1>
      <a:srgbClr val="666699"/>
    </a:accent1>
    <a:accent2>
      <a:srgbClr val="3366CC"/>
    </a:accent2>
    <a:accent3>
      <a:srgbClr val="B2B2B2"/>
    </a:accent3>
    <a:accent4>
      <a:srgbClr val="DADADA"/>
    </a:accent4>
    <a:accent5>
      <a:srgbClr val="B8B8CA"/>
    </a:accent5>
    <a:accent6>
      <a:srgbClr val="2D5CB9"/>
    </a:accent6>
    <a:hlink>
      <a:srgbClr val="00CCFF"/>
    </a:hlink>
    <a:folHlink>
      <a:srgbClr val="CCCCFF"/>
    </a:folHlink>
  </a:clrScheme>
</a:themeOverride>
</file>

<file path=ppt/theme/themeOverride6.xml><?xml version="1.0" encoding="utf-8"?>
<a:themeOverride xmlns:a="http://schemas.openxmlformats.org/drawingml/2006/main">
  <a:clrScheme name="Gewebe 6">
    <a:dk1>
      <a:srgbClr val="080808"/>
    </a:dk1>
    <a:lt1>
      <a:srgbClr val="FFFFFF"/>
    </a:lt1>
    <a:dk2>
      <a:srgbClr val="4D4D4D"/>
    </a:dk2>
    <a:lt2>
      <a:srgbClr val="FFFFFF"/>
    </a:lt2>
    <a:accent1>
      <a:srgbClr val="666699"/>
    </a:accent1>
    <a:accent2>
      <a:srgbClr val="3366CC"/>
    </a:accent2>
    <a:accent3>
      <a:srgbClr val="B2B2B2"/>
    </a:accent3>
    <a:accent4>
      <a:srgbClr val="DADADA"/>
    </a:accent4>
    <a:accent5>
      <a:srgbClr val="B8B8CA"/>
    </a:accent5>
    <a:accent6>
      <a:srgbClr val="2D5CB9"/>
    </a:accent6>
    <a:hlink>
      <a:srgbClr val="00CCFF"/>
    </a:hlink>
    <a:folHlink>
      <a:srgbClr val="CCCCFF"/>
    </a:folHlink>
  </a:clrScheme>
</a:themeOverride>
</file>

<file path=ppt/theme/themeOverride7.xml><?xml version="1.0" encoding="utf-8"?>
<a:themeOverride xmlns:a="http://schemas.openxmlformats.org/drawingml/2006/main">
  <a:clrScheme name="Gewebe 6">
    <a:dk1>
      <a:srgbClr val="080808"/>
    </a:dk1>
    <a:lt1>
      <a:srgbClr val="FFFFFF"/>
    </a:lt1>
    <a:dk2>
      <a:srgbClr val="4D4D4D"/>
    </a:dk2>
    <a:lt2>
      <a:srgbClr val="FFFFFF"/>
    </a:lt2>
    <a:accent1>
      <a:srgbClr val="666699"/>
    </a:accent1>
    <a:accent2>
      <a:srgbClr val="3366CC"/>
    </a:accent2>
    <a:accent3>
      <a:srgbClr val="B2B2B2"/>
    </a:accent3>
    <a:accent4>
      <a:srgbClr val="DADADA"/>
    </a:accent4>
    <a:accent5>
      <a:srgbClr val="B8B8CA"/>
    </a:accent5>
    <a:accent6>
      <a:srgbClr val="2D5CB9"/>
    </a:accent6>
    <a:hlink>
      <a:srgbClr val="00CCFF"/>
    </a:hlink>
    <a:folHlink>
      <a:srgbClr val="CCCCFF"/>
    </a:folHlink>
  </a:clrScheme>
</a:themeOverride>
</file>

<file path=ppt/theme/themeOverride8.xml><?xml version="1.0" encoding="utf-8"?>
<a:themeOverride xmlns:a="http://schemas.openxmlformats.org/drawingml/2006/main">
  <a:clrScheme name="Gewebe 6">
    <a:dk1>
      <a:srgbClr val="080808"/>
    </a:dk1>
    <a:lt1>
      <a:srgbClr val="FFFFFF"/>
    </a:lt1>
    <a:dk2>
      <a:srgbClr val="4D4D4D"/>
    </a:dk2>
    <a:lt2>
      <a:srgbClr val="FFFFFF"/>
    </a:lt2>
    <a:accent1>
      <a:srgbClr val="666699"/>
    </a:accent1>
    <a:accent2>
      <a:srgbClr val="3366CC"/>
    </a:accent2>
    <a:accent3>
      <a:srgbClr val="B2B2B2"/>
    </a:accent3>
    <a:accent4>
      <a:srgbClr val="DADADA"/>
    </a:accent4>
    <a:accent5>
      <a:srgbClr val="B8B8CA"/>
    </a:accent5>
    <a:accent6>
      <a:srgbClr val="2D5CB9"/>
    </a:accent6>
    <a:hlink>
      <a:srgbClr val="00CCFF"/>
    </a:hlink>
    <a:folHlink>
      <a:srgbClr val="CCCCFF"/>
    </a:folHlink>
  </a:clrScheme>
</a:themeOverride>
</file>

<file path=ppt/theme/themeOverride9.xml><?xml version="1.0" encoding="utf-8"?>
<a:themeOverride xmlns:a="http://schemas.openxmlformats.org/drawingml/2006/main">
  <a:clrScheme name="Gewebe 6">
    <a:dk1>
      <a:srgbClr val="080808"/>
    </a:dk1>
    <a:lt1>
      <a:srgbClr val="FFFFFF"/>
    </a:lt1>
    <a:dk2>
      <a:srgbClr val="4D4D4D"/>
    </a:dk2>
    <a:lt2>
      <a:srgbClr val="FFFFFF"/>
    </a:lt2>
    <a:accent1>
      <a:srgbClr val="666699"/>
    </a:accent1>
    <a:accent2>
      <a:srgbClr val="3366CC"/>
    </a:accent2>
    <a:accent3>
      <a:srgbClr val="B2B2B2"/>
    </a:accent3>
    <a:accent4>
      <a:srgbClr val="DADADA"/>
    </a:accent4>
    <a:accent5>
      <a:srgbClr val="B8B8CA"/>
    </a:accent5>
    <a:accent6>
      <a:srgbClr val="2D5CB9"/>
    </a:accent6>
    <a:hlink>
      <a:srgbClr val="00CCFF"/>
    </a:hlink>
    <a:folHlink>
      <a:srgbClr val="CCCC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Words>1290</Words>
  <PresentationFormat>Bildschirmpräsentation (4:3)</PresentationFormat>
  <Paragraphs>267</Paragraphs>
  <Slides>45</Slides>
  <Notes>45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Entwurfsvorlage</vt:lpstr>
      </vt:variant>
      <vt:variant>
        <vt:i4>1</vt:i4>
      </vt:variant>
      <vt:variant>
        <vt:lpstr>Folientitel</vt:lpstr>
      </vt:variant>
      <vt:variant>
        <vt:i4>45</vt:i4>
      </vt:variant>
    </vt:vector>
  </HeadingPairs>
  <TitlesOfParts>
    <vt:vector size="51" baseType="lpstr">
      <vt:lpstr>Tahoma</vt:lpstr>
      <vt:lpstr>Arial</vt:lpstr>
      <vt:lpstr>Wingdings</vt:lpstr>
      <vt:lpstr>Avenir Roman</vt:lpstr>
      <vt:lpstr>Arial Bold</vt:lpstr>
      <vt:lpstr>Gewebe</vt:lpstr>
      <vt:lpstr>Sucht : eine palliative Situation</vt:lpstr>
      <vt:lpstr>Sucht - Palliativmedizin</vt:lpstr>
      <vt:lpstr>Suchttherapie-Palliativtherapie</vt:lpstr>
      <vt:lpstr>Volkskrankheit Sucht</vt:lpstr>
      <vt:lpstr>Epidemiologie in Deutschland 2014</vt:lpstr>
      <vt:lpstr>Definitionen 2008</vt:lpstr>
      <vt:lpstr>Definitionen 2008</vt:lpstr>
      <vt:lpstr>Definitionen 2011</vt:lpstr>
      <vt:lpstr>Definitionen 2011</vt:lpstr>
      <vt:lpstr>DSM 5    2015</vt:lpstr>
      <vt:lpstr>Der neue Begriff „Sucht“</vt:lpstr>
      <vt:lpstr>Ursachen</vt:lpstr>
      <vt:lpstr>Folie 13</vt:lpstr>
      <vt:lpstr>Folie 14</vt:lpstr>
      <vt:lpstr>Folie 15</vt:lpstr>
      <vt:lpstr>Folie 16</vt:lpstr>
      <vt:lpstr>Folie 17</vt:lpstr>
      <vt:lpstr>Folie 18</vt:lpstr>
      <vt:lpstr>Folie 19</vt:lpstr>
      <vt:lpstr>Soziales Umfeld</vt:lpstr>
      <vt:lpstr>ADHS</vt:lpstr>
      <vt:lpstr>ADHS  und Sucht</vt:lpstr>
      <vt:lpstr>ADHS und Sucht</vt:lpstr>
      <vt:lpstr>ADHS und Sucht</vt:lpstr>
      <vt:lpstr>Therapie</vt:lpstr>
      <vt:lpstr>Folie 26</vt:lpstr>
      <vt:lpstr>Therapie</vt:lpstr>
      <vt:lpstr>Folie 28</vt:lpstr>
      <vt:lpstr>Therapie</vt:lpstr>
      <vt:lpstr>Folie 30</vt:lpstr>
      <vt:lpstr>Fazit</vt:lpstr>
      <vt:lpstr>Neurobiologie</vt:lpstr>
      <vt:lpstr>Fazit</vt:lpstr>
      <vt:lpstr>Fazit</vt:lpstr>
      <vt:lpstr>Fazit</vt:lpstr>
      <vt:lpstr>Eigene Zahlen: Sucht 2014</vt:lpstr>
      <vt:lpstr>Eigene Ergebnisse 20014</vt:lpstr>
      <vt:lpstr>Allgemeinmedizinische Komorbidität  2014</vt:lpstr>
      <vt:lpstr>Psychiatrische Komorbidität 2014</vt:lpstr>
      <vt:lpstr>Berufstätigkeit 2014 </vt:lpstr>
      <vt:lpstr>Kosten 2014</vt:lpstr>
      <vt:lpstr>Alkoholbezogene Störung</vt:lpstr>
      <vt:lpstr>Alkoholbezogene Störungen</vt:lpstr>
      <vt:lpstr>Inhalatives Zigarettenrauchen</vt:lpstr>
      <vt:lpstr>Inhalation von nikotinhaltigen Verbrennungsgasen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Suchterkrankungen 2015</dc:title>
  <cp:lastModifiedBy>WS06</cp:lastModifiedBy>
  <cp:revision>8</cp:revision>
  <dcterms:modified xsi:type="dcterms:W3CDTF">2017-07-18T08:36:52Z</dcterms:modified>
</cp:coreProperties>
</file>