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7"/>
  </p:notesMasterIdLst>
  <p:sldIdLst>
    <p:sldId id="256" r:id="rId2"/>
    <p:sldId id="300" r:id="rId3"/>
    <p:sldId id="29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302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D1"/>
          </a:solidFill>
        </a:fill>
      </a:tcStyle>
    </a:wholeTbl>
    <a:band2H>
      <a:tcTxStyle/>
      <a:tcStyle>
        <a:tcBdr/>
        <a:fill>
          <a:solidFill>
            <a:srgbClr val="E6EAE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E8E8"/>
          </a:solidFill>
        </a:fill>
      </a:tcStyle>
    </a:wholeTbl>
    <a:band2H>
      <a:tcTxStyle/>
      <a:tcStyle>
        <a:tcBdr/>
        <a:fill>
          <a:solidFill>
            <a:srgbClr val="F1F4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2D2E5"/>
          </a:solidFill>
        </a:fill>
      </a:tcStyle>
    </a:wholeTbl>
    <a:band2H>
      <a:tcTxStyle/>
      <a:tcStyle>
        <a:tcBdr/>
        <a:fill>
          <a:solidFill>
            <a:srgbClr val="EAEAF2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CEC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7D7"/>
          </a:solidFill>
        </a:fill>
      </a:tcStyle>
    </a:wholeTbl>
    <a:band2H>
      <a:tcTxStyle/>
      <a:tcStyle>
        <a:tcBdr/>
        <a:fill>
          <a:solidFill>
            <a:srgbClr val="E6ECEC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6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Avenir Roman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>
              <a:sym typeface="Avenir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1pPr>
    <a:lvl2pPr marL="742950" indent="-28575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2pPr>
    <a:lvl3pPr marL="1143000" indent="-22860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3pPr>
    <a:lvl4pPr marL="1600200" indent="-22860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4pPr>
    <a:lvl5pPr marL="2057400" indent="-22860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01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22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63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83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04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24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45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06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27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47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68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88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08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29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70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90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11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31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52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72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93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013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6294016-4B31-4A77-9F33-E44C4BAD9DC0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88D5D55-F6DB-4992-9574-C5C7FEAA81A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2E2E86-D0B6-41C1-BB74-EC86DE6B7DBE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47A40-9349-4E52-AB0D-3C5A069233C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32D5E9-B1DB-4769-8EBD-C55D14EB7344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9628F-8E25-42A6-87C6-BB9BAFA7B9A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AC875-3910-410B-AC70-8740EFF79EE2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84AD9-0AAC-4A51-A878-9870204307E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7D3198-61DD-4F1F-ADD7-836F32A8589D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8011-C5FE-4E22-8FC2-9F20B646A4B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9158E2-6D8C-43D9-A402-3A1D444CBAFC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A2719-CB05-4821-85FC-76D37A3E99D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A9D-67C9-4E14-BB87-337ADE67E0D2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D0FAD-D955-4134-85D0-4C689AF8D35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2A42C8-244E-4AE8-B21D-99F4AE95CDFB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1988A-C967-40A6-9A13-AE67DE71836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112E3A-2498-4797-8E25-0FBFB9FA2AFF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AC9DC-24E8-4CC6-A981-D34786F7C08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38D4CE-BCBB-484B-B81C-28AD392C0AC7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623F2-08C8-4A35-B316-4A6FA17CA3F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3E72A4-F48C-44F7-934D-14625F7DF50F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5AE8F-344A-4CFE-8C1A-CE787DBC485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3BF410F5-C91F-43E5-AC5F-4E29D58BC06C}" type="datetimeFigureOut">
              <a:rPr lang="de-DE"/>
              <a:pPr/>
              <a:t>02.06.2016</a:t>
            </a:fld>
            <a:endParaRPr lang="de-DE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8004CC4-D13C-4F47-BEE8-8AB643EC27D2}" type="slidenum">
              <a:rPr lang="de-DE"/>
              <a:pPr/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joachim-selle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2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FAB99CB-8727-478B-AAAD-EF8EDA8EFCF0}" type="slidenum">
              <a:rPr lang="de-DE">
                <a:effectLst/>
                <a:sym typeface="Arial" charset="0"/>
              </a:rPr>
              <a:pPr/>
              <a:t>1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28" name="Shape 28"/>
          <p:cNvSpPr>
            <a:spLocks noGrp="1"/>
          </p:cNvSpPr>
          <p:nvPr>
            <p:ph type="title" idx="4294967295"/>
          </p:nvPr>
        </p:nvSpPr>
        <p:spPr>
          <a:xfrm>
            <a:off x="684213" y="1412875"/>
            <a:ext cx="7772400" cy="14700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Sucht : eine palliative Situation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4294967295"/>
          </p:nvPr>
        </p:nvSpPr>
        <p:spPr>
          <a:xfrm>
            <a:off x="1331913" y="3429000"/>
            <a:ext cx="6400800" cy="1784350"/>
          </a:xfrm>
        </p:spPr>
        <p:txBody>
          <a:bodyPr lIns="0" tIns="0" rIns="0" bIns="0"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Der gegenwärtige Stand (31.12.2014) in Diagnostik und Therapie am Beispiel von Suchtkranken in Castrop-Rauxel 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(Kreis Recklinghausen).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de-DE" sz="1600"/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Dr. med.Joachim Selle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Arzt f. Innere Medizin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Suchtmedizin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Betriebsmedizin</a:t>
            </a:r>
          </a:p>
          <a:p>
            <a:pPr marL="0" indent="0" algn="ctr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</a:pPr>
            <a:r>
              <a:rPr lang="de-DE" sz="1600" u="sng">
                <a:hlinkClick r:id="rId3"/>
              </a:rPr>
              <a:t>www.DrJoachim-Selle.de</a:t>
            </a:r>
            <a:endParaRPr lang="de-DE" sz="1600" u="sng">
              <a:hlinkClick r:id="rId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5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04800"/>
          </a:xfrm>
          <a:noFill/>
          <a:ln w="12700">
            <a:miter lim="400000"/>
          </a:ln>
        </p:spPr>
        <p:txBody>
          <a:bodyPr lIns="45719" rIns="45719" anchor="t">
            <a:spAutoFit/>
          </a:bodyPr>
          <a:lstStyle/>
          <a:p>
            <a:fld id="{BC779FFF-A491-475F-8122-23CA996E60F0}" type="slidenum">
              <a:rPr lang="de-DE">
                <a:effectLst/>
                <a:sym typeface="Arial" charset="0"/>
              </a:rPr>
              <a:pPr/>
              <a:t>10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5362" name="Shape 55"/>
          <p:cNvSpPr>
            <a:spLocks noGrp="1"/>
          </p:cNvSpPr>
          <p:nvPr>
            <p:ph type="title" idx="4294967295"/>
          </p:nvPr>
        </p:nvSpPr>
        <p:spPr/>
        <p:txBody>
          <a:bodyPr lIns="45719" rIns="45719"/>
          <a:lstStyle/>
          <a:p>
            <a:r>
              <a:rPr lang="de-DE">
                <a:solidFill>
                  <a:schemeClr val="tx1"/>
                </a:solidFill>
              </a:rPr>
              <a:t>DSM 5</a:t>
            </a:r>
          </a:p>
        </p:txBody>
      </p:sp>
      <p:sp>
        <p:nvSpPr>
          <p:cNvPr id="15363" name="Shape 56"/>
          <p:cNvSpPr>
            <a:spLocks noGrp="1"/>
          </p:cNvSpPr>
          <p:nvPr>
            <p:ph type="body" idx="4294967295"/>
          </p:nvPr>
        </p:nvSpPr>
        <p:spPr/>
        <p:txBody>
          <a:bodyPr lIns="45719" rIns="45719"/>
          <a:lstStyle/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25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r>
              <a:rPr lang="de-DE" sz="2500"/>
              <a:t>Die fünfte Ausgabe des DSM, welches neben dem ICD-10 der Weltgesundheitsorganisation als das Standardwerk zur Klassifizierung psychischer Störungen gilt, bringt zahlreiche Neuerungen und Veränderungen mit sich.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5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04800"/>
          </a:xfrm>
          <a:noFill/>
          <a:ln w="12700">
            <a:miter lim="400000"/>
          </a:ln>
        </p:spPr>
        <p:txBody>
          <a:bodyPr lIns="45719" rIns="45719" anchor="t">
            <a:spAutoFit/>
          </a:bodyPr>
          <a:lstStyle/>
          <a:p>
            <a:fld id="{7ACBD9B7-B50C-4F0A-A034-6F451B044D77}" type="slidenum">
              <a:rPr lang="de-DE">
                <a:effectLst/>
                <a:sym typeface="Arial" charset="0"/>
              </a:rPr>
              <a:pPr/>
              <a:t>11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6386" name="Shape 59"/>
          <p:cNvSpPr>
            <a:spLocks noGrp="1"/>
          </p:cNvSpPr>
          <p:nvPr>
            <p:ph type="title" idx="4294967295"/>
          </p:nvPr>
        </p:nvSpPr>
        <p:spPr/>
        <p:txBody>
          <a:bodyPr lIns="45719" rIns="45719"/>
          <a:lstStyle/>
          <a:p>
            <a:r>
              <a:rPr lang="de-DE">
                <a:solidFill>
                  <a:schemeClr val="tx1"/>
                </a:solidFill>
              </a:rPr>
              <a:t>Der neue Begriff „Sucht“</a:t>
            </a:r>
          </a:p>
        </p:txBody>
      </p:sp>
      <p:sp>
        <p:nvSpPr>
          <p:cNvPr id="16387" name="Shape 60"/>
          <p:cNvSpPr>
            <a:spLocks noGrp="1"/>
          </p:cNvSpPr>
          <p:nvPr>
            <p:ph type="body" idx="4294967295"/>
          </p:nvPr>
        </p:nvSpPr>
        <p:spPr/>
        <p:txBody>
          <a:bodyPr lIns="45719" rIns="45719"/>
          <a:lstStyle/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14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24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24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r>
              <a:rPr lang="de-DE" sz="2400"/>
              <a:t>Es wird nun von „Substanz-Gebrauchsstörungen“ </a:t>
            </a:r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r>
              <a:rPr lang="de-DE" sz="2400"/>
              <a:t>(substance use disorders) gesprochen, was sprachlich etwas sperrig klingen mag, aber inhaltlich zur Entstigmatisierung des Abhängigkeits-Labels beitragen soll.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6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C5B46E0-0FDF-4311-8F25-35A1CC5F1012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12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63" name="Shape 6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Ursachen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4294967295"/>
          </p:nvPr>
        </p:nvSpPr>
        <p:spPr>
          <a:xfrm>
            <a:off x="468313" y="2276475"/>
            <a:ext cx="8229600" cy="4310063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 u="sng"/>
              <a:t>Tiefenpsychologischer- biografischer Ansatz</a:t>
            </a:r>
            <a:r>
              <a:rPr lang="de-DE" u="sng">
                <a:solidFill>
                  <a:srgbClr val="00FF0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de-DE" u="sng">
              <a:solidFill>
                <a:srgbClr val="00FF00"/>
              </a:solidFill>
            </a:endParaRPr>
          </a:p>
          <a:p>
            <a:pPr>
              <a:buFontTx/>
              <a:buChar char="•"/>
            </a:pPr>
            <a:r>
              <a:rPr lang="de-DE"/>
              <a:t>Sucht ist eine " permanente Prothese für die veruntreute Mutter, für die verlorene Dualunion". (L. Szondi 1930)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6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A6F9E38-6F0F-43F9-8F1B-454BCF3A5E15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13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539750" y="908050"/>
            <a:ext cx="8229600" cy="4525963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 u="sng"/>
              <a:t>Neurobiologische Ursachenketten</a:t>
            </a:r>
          </a:p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</a:p>
          <a:p>
            <a:pPr>
              <a:buFontTx/>
              <a:buChar char="•"/>
            </a:pPr>
            <a:r>
              <a:rPr lang="de-DE"/>
              <a:t>Suchtmittel verschiedener Substanzklassen, Opiate wie Heroin, THC= Haschisch, Nikotin, Alkohol bewirken im Gehirn die Freisetzung bestimmter Neurotransmitter- und Hormonsysteme.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6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19CEEB17-8CE8-4E2D-BAF5-ED288AB31F1F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14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250825" y="1125538"/>
            <a:ext cx="8229600" cy="4525962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/>
              <a:t>	</a:t>
            </a:r>
            <a:endParaRPr lang="de-DE">
              <a:solidFill>
                <a:srgbClr val="00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de-DE"/>
              <a:t>	Genetisch bedingter Mangel an Dopamin und anderen Neurotransmitter Strukturen führt zu einem vermehrten Bedarf und es erfolgt eine Art Selbstmedikamentierung mit ähnlich wirkenden Substanzen. 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7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9105C3C-54C2-4633-9C20-DF6627E42D5E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15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3" name="Shape 73"/>
          <p:cNvSpPr>
            <a:spLocks noGrp="1"/>
          </p:cNvSpPr>
          <p:nvPr>
            <p:ph type="body" idx="4294967295"/>
          </p:nvPr>
        </p:nvSpPr>
        <p:spPr>
          <a:xfrm>
            <a:off x="539750" y="1773238"/>
            <a:ext cx="8229600" cy="4525962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de-DE" u="sng"/>
              <a:t>Genetische Ursachen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	Zwillingforschung zeigt einen eindeutigen genetischen Zusammenhang zwischen Genetischer Neurotransmitter Ausstattung und Suchterkrankung.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7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EC267886-EFF3-4087-9D1D-B2DBC64168CE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16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6" name="Shape 76"/>
          <p:cNvSpPr>
            <a:spLocks noGrp="1"/>
          </p:cNvSpPr>
          <p:nvPr>
            <p:ph type="body" idx="4294967295"/>
          </p:nvPr>
        </p:nvSpPr>
        <p:spPr>
          <a:xfrm>
            <a:off x="250825" y="981075"/>
            <a:ext cx="8229600" cy="4525963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de-DE" u="sng">
                <a:latin typeface="Arial Bold"/>
                <a:ea typeface="Arial Bold"/>
                <a:cs typeface="Arial Bold"/>
                <a:sym typeface="Arial Bold"/>
              </a:rPr>
              <a:t>Ursachen im </a:t>
            </a:r>
            <a:r>
              <a:rPr lang="de-DE" u="sng"/>
              <a:t>lerntheoretischen Ansatz</a:t>
            </a:r>
            <a:r>
              <a:rPr lang="de-DE">
                <a:solidFill>
                  <a:srgbClr val="00FF0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de-DE">
              <a:solidFill>
                <a:srgbClr val="00FF00"/>
              </a:solidFill>
            </a:endParaRPr>
          </a:p>
          <a:p>
            <a:pPr>
              <a:buFontTx/>
              <a:buChar char="•"/>
            </a:pPr>
            <a:r>
              <a:rPr lang="de-DE"/>
              <a:t>Lernvorgänge setzen Ergebnisse in einen zeitlich und räumlichen Zusammenhang</a:t>
            </a:r>
          </a:p>
          <a:p>
            <a:pPr>
              <a:buFontTx/>
              <a:buChar char="•"/>
            </a:pPr>
            <a:r>
              <a:rPr lang="de-DE"/>
              <a:t>Neutrale Reize können körperliche und psychische Reaktionen auslösen</a:t>
            </a:r>
          </a:p>
          <a:p>
            <a:pPr>
              <a:buFontTx/>
              <a:buChar char="•"/>
            </a:pPr>
            <a:r>
              <a:rPr lang="de-DE"/>
              <a:t>Suchtgedächtnis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7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9A3C732-F732-4399-AC5B-191464E652AE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17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9" name="Shape 79"/>
          <p:cNvSpPr>
            <a:spLocks noGrp="1"/>
          </p:cNvSpPr>
          <p:nvPr>
            <p:ph type="body" idx="4294967295"/>
          </p:nvPr>
        </p:nvSpPr>
        <p:spPr>
          <a:xfrm>
            <a:off x="0" y="1052513"/>
            <a:ext cx="8229600" cy="4103687"/>
          </a:xfrm>
        </p:spPr>
        <p:txBody>
          <a:bodyPr lIns="0" tIns="0" rIns="0" bIns="0"/>
          <a:lstStyle/>
          <a:p>
            <a:pPr algn="ctr">
              <a:buFont typeface="Wingdings" pitchFamily="2" charset="2"/>
              <a:buNone/>
            </a:pPr>
            <a:r>
              <a:rPr lang="de-DE" u="sng"/>
              <a:t>Ursachen im sozialen Umfeld</a:t>
            </a:r>
          </a:p>
          <a:p>
            <a:pPr algn="ctr">
              <a:buFont typeface="Wingdings" pitchFamily="2" charset="2"/>
              <a:buNone/>
            </a:pPr>
            <a:endParaRPr lang="de-DE" u="sng"/>
          </a:p>
          <a:p>
            <a:pPr>
              <a:buFont typeface="Wingdings" pitchFamily="2" charset="2"/>
              <a:buNone/>
            </a:pPr>
            <a:r>
              <a:rPr lang="de-DE"/>
              <a:t>	Der systemische Ursachenansatz sucht die Suchtursache nicht im Symptomträger allein, sondern in dessen sozialem System.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8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191FDDC-EC37-4BCC-962F-4EF9C7F9D7CF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18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2" name="Shape 82"/>
          <p:cNvSpPr>
            <a:spLocks noGrp="1"/>
          </p:cNvSpPr>
          <p:nvPr>
            <p:ph type="body" idx="4294967295"/>
          </p:nvPr>
        </p:nvSpPr>
        <p:spPr>
          <a:xfrm>
            <a:off x="395288" y="692150"/>
            <a:ext cx="8229600" cy="5543550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/>
              <a:t>   </a:t>
            </a:r>
            <a:r>
              <a:rPr lang="de-DE" u="sng"/>
              <a:t>Familiäre Ursachen</a:t>
            </a:r>
          </a:p>
          <a:p>
            <a:pPr>
              <a:buFont typeface="Wingdings" pitchFamily="2" charset="2"/>
              <a:buNone/>
            </a:pPr>
            <a:endParaRPr lang="de-DE" u="sng"/>
          </a:p>
          <a:p>
            <a:pPr>
              <a:buFontTx/>
              <a:buChar char="•"/>
            </a:pPr>
            <a:r>
              <a:rPr lang="de-DE"/>
              <a:t>ständige Spannungen und Disharmonie in der Familie </a:t>
            </a:r>
          </a:p>
          <a:p>
            <a:pPr>
              <a:buFontTx/>
              <a:buChar char="•"/>
            </a:pPr>
            <a:r>
              <a:rPr lang="de-DE"/>
              <a:t>Alkohol und Drogengebrauch von Eltern und Geschwistern </a:t>
            </a:r>
          </a:p>
          <a:p>
            <a:pPr>
              <a:buFontTx/>
              <a:buChar char="•"/>
            </a:pPr>
            <a:r>
              <a:rPr lang="de-DE"/>
              <a:t>Permissivität von Eltern bzgl. sozialer Regeln und Normen</a:t>
            </a:r>
          </a:p>
          <a:p>
            <a:pPr>
              <a:buFontTx/>
              <a:buChar char="•"/>
            </a:pPr>
            <a:r>
              <a:rPr lang="de-DE"/>
              <a:t>Familienbeziehung ohne Wärme,    Verständnis und Akzeptanz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8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21F88046-2297-4EBA-9A52-522FFB644F1B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19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body" idx="4294967295"/>
          </p:nvPr>
        </p:nvSpPr>
        <p:spPr>
          <a:xfrm>
            <a:off x="468313" y="549275"/>
            <a:ext cx="8229600" cy="5965825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/>
              <a:t>  </a:t>
            </a:r>
            <a:endParaRPr lang="de-DE">
              <a:solidFill>
                <a:srgbClr val="00FF00"/>
              </a:solidFill>
            </a:endParaRPr>
          </a:p>
          <a:p>
            <a:pPr>
              <a:buFont typeface="Wingdings" pitchFamily="2" charset="2"/>
              <a:buNone/>
            </a:pPr>
            <a:endParaRPr lang="de-DE">
              <a:solidFill>
                <a:srgbClr val="00FF00"/>
              </a:solidFill>
            </a:endParaRPr>
          </a:p>
          <a:p>
            <a:pPr>
              <a:buFontTx/>
              <a:buChar char="•"/>
            </a:pPr>
            <a:r>
              <a:rPr lang="de-DE"/>
              <a:t>ernsthafte chronische psychische Störung eines Elternteils</a:t>
            </a:r>
          </a:p>
          <a:p>
            <a:pPr>
              <a:buFontTx/>
              <a:buChar char="•"/>
            </a:pPr>
            <a:r>
              <a:rPr lang="de-DE"/>
              <a:t>Scheidung oder Trennung von einem Elternteil </a:t>
            </a:r>
          </a:p>
          <a:p>
            <a:pPr>
              <a:buFontTx/>
              <a:buChar char="•"/>
            </a:pPr>
            <a:r>
              <a:rPr lang="de-DE"/>
              <a:t>Erfahrung körperlichen und sexuellen Missbrauchs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Sucht - Palliativmedizin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Bronchialcarcinom</a:t>
            </a:r>
          </a:p>
          <a:p>
            <a:r>
              <a:rPr lang="de-DE"/>
              <a:t>Mundbodencarcinom</a:t>
            </a:r>
          </a:p>
          <a:p>
            <a:r>
              <a:rPr lang="de-DE"/>
              <a:t>Ösophaguscarcinom</a:t>
            </a:r>
          </a:p>
          <a:p>
            <a:r>
              <a:rPr lang="de-DE"/>
              <a:t>Magencarcinom</a:t>
            </a:r>
          </a:p>
          <a:p>
            <a:r>
              <a:rPr lang="de-DE"/>
              <a:t>COPD</a:t>
            </a:r>
          </a:p>
          <a:p>
            <a:r>
              <a:rPr lang="de-DE"/>
              <a:t>Herzinfarkt, Apoplex, aVk,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8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F2903495-90CA-4CEB-9C05-9CEE04EABD45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20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8" name="Shape 88"/>
          <p:cNvSpPr>
            <a:spLocks noGrp="1"/>
          </p:cNvSpPr>
          <p:nvPr>
            <p:ph type="title" idx="4294967295"/>
          </p:nvPr>
        </p:nvSpPr>
        <p:spPr>
          <a:xfrm>
            <a:off x="619125" y="412750"/>
            <a:ext cx="7956550" cy="1120775"/>
          </a:xfrm>
        </p:spPr>
        <p:txBody>
          <a:bodyPr lIns="0" tIns="0" rIns="0" bIns="0"/>
          <a:lstStyle/>
          <a:p>
            <a:r>
              <a:rPr lang="de-DE" sz="3200" u="sng">
                <a:solidFill>
                  <a:schemeClr val="tx1"/>
                </a:solidFill>
              </a:rPr>
              <a:t>Soziales Umfeld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4294967295"/>
          </p:nvPr>
        </p:nvSpPr>
        <p:spPr>
          <a:xfrm>
            <a:off x="395288" y="2060575"/>
            <a:ext cx="8229600" cy="4121150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°	</a:t>
            </a:r>
            <a:r>
              <a:rPr lang="de-DE"/>
              <a:t>Peer Group (Gruppe gleichaltriger Freunde) zeigt einen erheblichen Einfluss auf den Drogenkonsum Jugendlicher</a:t>
            </a:r>
          </a:p>
          <a:p>
            <a:pPr>
              <a:buFontTx/>
              <a:buChar char="•"/>
            </a:pPr>
            <a:r>
              <a:rPr lang="de-DE"/>
              <a:t>Überforderung im Beruf /Schule</a:t>
            </a:r>
          </a:p>
          <a:p>
            <a:pPr>
              <a:buFontTx/>
              <a:buChar char="•"/>
            </a:pPr>
            <a:r>
              <a:rPr lang="de-DE"/>
              <a:t>Nachbarschaft/ Stadtteil</a:t>
            </a:r>
          </a:p>
          <a:p>
            <a:pPr>
              <a:buFontTx/>
              <a:buChar char="•"/>
            </a:pPr>
            <a:r>
              <a:rPr lang="de-DE"/>
              <a:t>Geringe nachbarliche Bindungen</a:t>
            </a:r>
          </a:p>
          <a:p>
            <a:pPr>
              <a:buFontTx/>
              <a:buChar char="•"/>
            </a:pPr>
            <a:r>
              <a:rPr lang="de-DE"/>
              <a:t>Delinquenz im sozialen Umfeld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ADHS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4% eines Altersjahrgangs</a:t>
            </a:r>
          </a:p>
          <a:p>
            <a:r>
              <a:rPr lang="de-DE"/>
              <a:t>Beginn bei der Geburt</a:t>
            </a:r>
          </a:p>
          <a:p>
            <a:r>
              <a:rPr lang="de-DE"/>
              <a:t>Lebenslange Störung</a:t>
            </a:r>
          </a:p>
          <a:p>
            <a:r>
              <a:rPr lang="de-DE"/>
              <a:t>Diagnose: Verhaltensstörung, Testpsychologie</a:t>
            </a:r>
          </a:p>
          <a:p>
            <a:r>
              <a:rPr lang="de-DE"/>
              <a:t>Therapie: Stimulantien als selektive Dopaminwiederaufnahmehemmer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9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E45E05C-11F7-49F9-98A6-04BA49C4A9EE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22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ADHS  und Sucht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Substanzgebrauchsstörung und ADHS treffen sehr häufig zusammen; die Quote von zumindest anamnestisch aufgetretenen ADHS-Symptomen in einer akuten Suchtstation lag bei Alkoholabhängigen bei 20%, 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bei Konsumenten illegaler Drogen sogar bei 50% (Ohlmeier et al.).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 i="1"/>
              <a:t>Biedermann et al</a:t>
            </a:r>
            <a:r>
              <a:rPr lang="de-DE" sz="2800"/>
              <a:t>. (1993) fanden bei 52% Erwachsener mit ADHS anamnestisch groben Abusus im Vergleich zu 27% der Kontrollpersonen.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9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92D2CC3-F121-4145-A9FB-0BFA2AD5876F}" type="slidenum">
              <a:rPr lang="de-DE">
                <a:effectLst/>
                <a:sym typeface="Arial" charset="0"/>
              </a:rPr>
              <a:pPr/>
              <a:t>23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96" name="Shape 96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ADHS und Sucht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Man kann die Sucht als Versuch der Selbstmedikamentierung verstehen. </a:t>
            </a:r>
          </a:p>
          <a:p>
            <a:pPr>
              <a:buFontTx/>
              <a:buChar char="•"/>
            </a:pPr>
            <a:r>
              <a:rPr lang="de-DE"/>
              <a:t>Durch BTMG Vorgaben wurde eine adäquate Therapie im adulten Bereich jahrzehntelang erschwert oder unmöglich gemacht. Die Betroffenen geradezu in die Illegalität von Suchtmitteln getrieben.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9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3D042D2-BB99-41F4-80EB-98804B825EFC}" type="slidenum">
              <a:rPr lang="de-DE">
                <a:effectLst/>
                <a:sym typeface="Arial" charset="0"/>
              </a:rPr>
              <a:pPr/>
              <a:t>24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ADHS und Sucht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Wenn Patienten auf gezieltes Nachfragen hin berichten, sich bereits im Schulalter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unter dem Einfluss von Alkohol oder Cannabis besser konzentriert </a:t>
            </a:r>
            <a:r>
              <a:rPr lang="de-DE"/>
              <a:t>haben zu können, ist das ein deutlicher Hinweis auf ADHS.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10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AE58AC7A-EFE9-453C-9023-2E980B4A793F}" type="slidenum">
              <a:rPr lang="de-DE">
                <a:effectLst/>
                <a:sym typeface="Arial" charset="0"/>
              </a:rPr>
              <a:pPr/>
              <a:t>25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04" name="Shape 104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Anlass für die Suche nach Behandlung ist bei Erwachsenen seltener ADHS, sondern eine der Komorbiditäten oder Probleme im beruflichen oder privaten / sozialen Umfeld. Verhaltenstherapeutische Ansätze sind hilfreich (Heßlinger et al. 2000 a).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10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6FE16AB0-A638-4725-BC7E-8C1C5FAFF6B8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26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08" name="Shape 108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09" name="Shape 109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Stimulanzien </a:t>
            </a:r>
            <a:r>
              <a:rPr lang="de-DE" sz="2800"/>
              <a:t>wirken spezifisch auf das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dopaminerge System</a:t>
            </a:r>
            <a:r>
              <a:rPr lang="de-DE" sz="2800"/>
              <a:t>. Damit korreliert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die klinische Erfahrung einer positiven Beeinflussung von Antrieb und Motivation.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Methylphenidat ist das weitaus verbreiteste Mittel und gemäß der Konsensus-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Vereinbarung der DGPPN auch Mittel der ersten Wahl (Ebert et al., 2003).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Amphetamin soll zusätzlich eine serotonerge Komponente haben.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fill="hold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hape 11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01BDCD8-5071-439F-80B3-E521926DBAFE}" type="slidenum">
              <a:rPr lang="de-DE">
                <a:effectLst/>
                <a:sym typeface="Arial" charset="0"/>
              </a:rPr>
              <a:pPr/>
              <a:t>27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Methylphenidat bei Sucht-erkrankungen: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Der Einsatz von Methylphenidat gerade bei Suchtpatienten wird insbesondere auch in der Laienpresse kontrovers diskutiert.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Ist gleichwohl das Mittel der Wahl.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Therapieerschwerung durch BTMG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1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2060E4F-4511-4C53-A23E-4EF9899A5478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28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17" name="Shape 117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Bei ADHS – Patienten mit Kokainabusus wurde in einer offenen Studie nicht nur eine Besserung der ADS beobachtet, </a:t>
            </a:r>
          </a:p>
          <a:p>
            <a:pPr>
              <a:buFontTx/>
              <a:buChar char="•"/>
            </a:pPr>
            <a:r>
              <a:rPr lang="de-DE"/>
              <a:t>sondern auch eine Reduktion der Kokainmenge (Levin et al. 1998, Levin et al. 2002).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1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DCC9684-B424-4E08-9E1A-47A878409337}" type="slidenum">
              <a:rPr lang="de-DE">
                <a:effectLst/>
                <a:sym typeface="Arial" charset="0"/>
              </a:rPr>
              <a:pPr/>
              <a:t>29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20" name="Shape 120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21" name="Shape 121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Bei Jugendlichen mit ADHS wurde eine Abnahme der besonderen Gefährdung</a:t>
            </a:r>
          </a:p>
          <a:p>
            <a:pPr>
              <a:buFontTx/>
              <a:buChar char="•"/>
            </a:pPr>
            <a:r>
              <a:rPr lang="de-DE"/>
              <a:t>einer Abhängigkeitsentwicklung von bis zu 85% beschrieben, wenn frühzeitig</a:t>
            </a:r>
          </a:p>
          <a:p>
            <a:pPr>
              <a:buFontTx/>
              <a:buChar char="•"/>
            </a:pPr>
            <a:r>
              <a:rPr lang="de-DE"/>
              <a:t>eine Stimulanzienabhängigkeits- behandlung erfolgt (Biedermann 1999).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/>
              <a:t>Suchttherapie-Palliativtherapie</a:t>
            </a:r>
          </a:p>
        </p:txBody>
      </p:sp>
      <p:sp>
        <p:nvSpPr>
          <p:cNvPr id="16386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de-DE"/>
              <a:t>Lebenslange Therapie</a:t>
            </a:r>
          </a:p>
          <a:p>
            <a:r>
              <a:rPr lang="de-DE"/>
              <a:t>Häufig Opiattherapie</a:t>
            </a:r>
          </a:p>
          <a:p>
            <a:r>
              <a:rPr lang="de-DE"/>
              <a:t>Intensive Betreuung (Kosten- und Zeitaufwand)</a:t>
            </a:r>
          </a:p>
          <a:p>
            <a:r>
              <a:rPr lang="de-DE"/>
              <a:t>BTM Kontrolle</a:t>
            </a:r>
          </a:p>
          <a:p>
            <a:r>
              <a:rPr lang="de-DE"/>
              <a:t>Unterschied: Suchtpatienten sind stigmatisiert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hape 12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20A8FBE-6697-4BE2-A741-0ECA60FA8B0A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30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24" name="Shape 12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>
            <a:normAutofit/>
          </a:bodyPr>
          <a:lstStyle/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Suchtpotential von Methylphenidat ist wegen der fehlenden euphorisierenden Wirkung nicht anzunehmen und auch nicht beschrieben.</a:t>
            </a:r>
          </a:p>
          <a:p>
            <a:pPr marL="298450" indent="-298450">
              <a:buFont typeface="Wingdings" pitchFamily="2" charset="2"/>
              <a:buNone/>
            </a:pPr>
            <a:endParaRPr lang="de-DE" sz="2800"/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Ein Missbrauch ist allenfalls bei der Inhalation oder intravenösen Einnahme von zermörserten Tabletten vorgekommen – dem kann etwa durch die Verordnung von Retardpräparaten vorgebeugt werden (Krause und Krause).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hape 12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572BAF9-3CBD-4BBA-9E7C-81C134A6496E}" type="slidenum">
              <a:rPr lang="de-DE">
                <a:effectLst/>
                <a:sym typeface="Arial" charset="0"/>
              </a:rPr>
              <a:pPr/>
              <a:t>31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27" name="Shape 127"/>
          <p:cNvSpPr>
            <a:spLocks noGrp="1"/>
          </p:cNvSpPr>
          <p:nvPr>
            <p:ph type="title" idx="4294967295"/>
          </p:nvPr>
        </p:nvSpPr>
        <p:spPr>
          <a:xfrm>
            <a:off x="468313" y="590550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Eine häufige und typische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Komplikation von ADHS </a:t>
            </a:r>
            <a:r>
              <a:rPr lang="de-DE"/>
              <a:t>ist die Entwicklung einer A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bhängigkeitserkrankung</a:t>
            </a:r>
            <a:r>
              <a:rPr lang="de-DE"/>
              <a:t>,</a:t>
            </a:r>
          </a:p>
          <a:p>
            <a:pPr>
              <a:buFontTx/>
              <a:buChar char="•"/>
            </a:pPr>
            <a:r>
              <a:rPr lang="de-DE"/>
              <a:t>deren Entstehung durch ADHS begünstigt und deren Therapie</a:t>
            </a:r>
          </a:p>
          <a:p>
            <a:pPr>
              <a:buFontTx/>
              <a:buChar char="•"/>
            </a:pPr>
            <a:r>
              <a:rPr lang="de-DE"/>
              <a:t>durch ADHS erheblich erschwert wird, was durch die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hohe Abbruchrate </a:t>
            </a:r>
            <a:r>
              <a:rPr lang="de-DE"/>
              <a:t>dieser Suchtgruppe unterstrichen wird.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hape 13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5AAE47D-C2CD-4348-9101-FAFF6C281B1E}" type="slidenum">
              <a:rPr lang="de-DE">
                <a:effectLst/>
                <a:sym typeface="Arial" charset="0"/>
              </a:rPr>
              <a:pPr/>
              <a:t>32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Neurobiologie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In funktionellen MRT Untersuchungen liegen die Störungen im N. Accumbens. </a:t>
            </a:r>
            <a:br>
              <a:rPr lang="de-DE"/>
            </a:br>
            <a:r>
              <a:rPr lang="de-DE"/>
              <a:t>ADHS Patienten „verarbeiten keine Belohnung (Dopamin), sie bekommen keine Belohnung“.</a:t>
            </a:r>
          </a:p>
          <a:p>
            <a:pPr>
              <a:buFontTx/>
              <a:buChar char="•"/>
            </a:pPr>
            <a:r>
              <a:rPr lang="de-DE"/>
              <a:t>Beispiel: Kaufsucht, Sexsucht,</a:t>
            </a:r>
          </a:p>
          <a:p>
            <a:pPr>
              <a:buFont typeface="Wingdings" pitchFamily="2" charset="2"/>
              <a:buNone/>
            </a:pPr>
            <a:r>
              <a:rPr lang="de-DE"/>
              <a:t>   M. Huss, Uni Mainz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hape 13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D8EF05D1-DE70-4A3E-9E07-09DE64DD6138}" type="slidenum">
              <a:rPr lang="de-DE">
                <a:effectLst/>
                <a:sym typeface="Arial" charset="0"/>
              </a:rPr>
              <a:pPr/>
              <a:t>33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35" name="Shape 135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 sz="2800"/>
              <a:t>ADHS führt von der frühen Kindheit an zu, je nach Primärpersönlichkeit und sozialem Milieu,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unterschiedlich schwer ausgeprägten Schwierigkeiten in allen Lebensbereichen</a:t>
            </a:r>
            <a:r>
              <a:rPr lang="de-DE" sz="2800"/>
              <a:t>.</a:t>
            </a:r>
          </a:p>
          <a:p>
            <a:pPr>
              <a:buFontTx/>
              <a:buChar char="•"/>
            </a:pPr>
            <a:r>
              <a:rPr lang="de-DE" sz="2800"/>
              <a:t>Da ADHS ein vererbares Störungsbild ist, sind auch die familiären Auffälligkeiten erklärbar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3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EC10833-BF70-4516-A723-0F7CF61FA221}" type="slidenum">
              <a:rPr lang="de-DE">
                <a:effectLst/>
                <a:sym typeface="Arial" charset="0"/>
              </a:rPr>
              <a:pPr/>
              <a:t>34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39" name="Shape 13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Eine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spezifische Therapie</a:t>
            </a:r>
            <a:r>
              <a:rPr lang="de-DE"/>
              <a:t>, meist aus Kombination aus Pharmakotherapie und</a:t>
            </a:r>
          </a:p>
          <a:p>
            <a:pPr>
              <a:buFontTx/>
              <a:buChar char="•"/>
            </a:pPr>
            <a:r>
              <a:rPr lang="de-DE"/>
              <a:t>psychotherapeutischen Interventionen in unterschiedlicher Intensität, kann, je</a:t>
            </a:r>
          </a:p>
          <a:p>
            <a:pPr>
              <a:buFontTx/>
              <a:buChar char="•"/>
            </a:pPr>
            <a:r>
              <a:rPr lang="de-DE"/>
              <a:t>nach Lebenssituation und Komorbiditäten, oft zu einer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raschen und nachhaltigen Verbesserung der Lebensqualität </a:t>
            </a:r>
            <a:r>
              <a:rPr lang="de-DE"/>
              <a:t>führen.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4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CA4637FD-1629-41D6-B6E4-1ED7B8092EA9}" type="slidenum">
              <a:rPr lang="de-DE">
                <a:effectLst/>
                <a:sym typeface="Arial" charset="0"/>
              </a:rPr>
              <a:pPr/>
              <a:t>35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43" name="Shape 14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Die Haltequote und Rückkehr zu körperlicher Gesundheit, psychischer Gesundheit und sozialem Wohlbefinden erfordert einen multimodalen Therapie- ansatz </a:t>
            </a:r>
          </a:p>
          <a:p>
            <a:pPr>
              <a:buFontTx/>
              <a:buChar char="•"/>
            </a:pPr>
            <a:r>
              <a:rPr lang="de-DE"/>
              <a:t>weniger von Psychotherapie </a:t>
            </a:r>
          </a:p>
          <a:p>
            <a:pPr>
              <a:buFontTx/>
              <a:buChar char="•"/>
            </a:pPr>
            <a:r>
              <a:rPr lang="de-DE"/>
              <a:t>an erster Stelle: eine adäquate Pharmakotherapie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hape 14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FCCDAF9-FF07-45AE-A31D-97BFE4D8102C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36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47" name="Shape 147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Eigene Zahlen: Sucht 2014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611188" y="1484313"/>
            <a:ext cx="8229600" cy="4525962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130 adulte ADHS Patienten</a:t>
            </a:r>
          </a:p>
          <a:p>
            <a:pPr>
              <a:buFontTx/>
              <a:buChar char="•"/>
            </a:pPr>
            <a:r>
              <a:rPr lang="de-DE"/>
              <a:t>170 Opiat Substitutionspatienten </a:t>
            </a:r>
          </a:p>
          <a:p>
            <a:pPr>
              <a:buFontTx/>
              <a:buChar char="•"/>
            </a:pPr>
            <a:r>
              <a:rPr lang="de-DE"/>
              <a:t>70% (n=105) dl-Methadon</a:t>
            </a:r>
          </a:p>
          <a:p>
            <a:pPr>
              <a:buFontTx/>
              <a:buChar char="•"/>
            </a:pPr>
            <a:r>
              <a:rPr lang="de-DE"/>
              <a:t>19% (n=30)   l-Methadon= Polamidon</a:t>
            </a:r>
          </a:p>
          <a:p>
            <a:pPr>
              <a:buFontTx/>
              <a:buChar char="•"/>
            </a:pPr>
            <a:r>
              <a:rPr lang="de-DE"/>
              <a:t>11% (n=17)   Buprenorphin= Subutex</a:t>
            </a:r>
          </a:p>
          <a:p>
            <a:pPr>
              <a:buFontTx/>
              <a:buChar char="•"/>
            </a:pPr>
            <a:r>
              <a:rPr lang="de-DE"/>
              <a:t>Neu: Substitol als Morhinderivat</a:t>
            </a:r>
          </a:p>
          <a:p>
            <a:pPr>
              <a:buFontTx/>
              <a:buChar char="•"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hape 15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CC3127AD-84DE-4685-BA09-B33EDCDCB11A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37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1" name="Shape 151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641350"/>
          </a:xfrm>
        </p:spPr>
        <p:txBody>
          <a:bodyPr lIns="0" tIns="0" rIns="0" bIns="0"/>
          <a:lstStyle/>
          <a:p>
            <a:r>
              <a:rPr lang="de-DE" sz="3600">
                <a:solidFill>
                  <a:srgbClr val="FFFFFF"/>
                </a:solidFill>
              </a:rPr>
              <a:t>Eigene Ergebnisse 20014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457200" y="981075"/>
            <a:ext cx="8229600" cy="5145088"/>
          </a:xfrm>
        </p:spPr>
        <p:txBody>
          <a:bodyPr lIns="0" tIns="0" rIns="0" bIns="0">
            <a:normAutofit/>
          </a:bodyPr>
          <a:lstStyle/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10% / Jahr (n=17) clean, regulär abgemeldet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70% (n=110) länger als 2 (-19) Jahre in Therapie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0.5% Letatlität (n=1)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15% (n=12)Abbrecher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15% (n=11)Beigebraucher (Kokain)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85% (n=121) Verbesserung des psychischen und körperlichen Zustandes und der Lebenszufriedenheit (Fahrenberg Fragebogen)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hape 15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1CE5E37-8D4B-4F63-989A-B5B31BE99C6E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38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5" name="Shape 155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Allgemeinmedizinische Komorbidität  2014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457200" y="1281113"/>
            <a:ext cx="8229600" cy="5589587"/>
          </a:xfrm>
        </p:spPr>
        <p:txBody>
          <a:bodyPr lIns="0" tIns="0" rIns="0" bIns="0">
            <a:normAutofit/>
          </a:bodyPr>
          <a:lstStyle/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65% (n=98)Hepatitis C (3 Patienten/Quartal Interferon/ RBV, ab 2014 neue Therapieformen)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2 Patienten </a:t>
            </a:r>
            <a:r>
              <a:rPr lang="de-DE" sz="3000">
                <a:latin typeface="Arial Bold"/>
                <a:ea typeface="Arial Bold"/>
                <a:cs typeface="Arial Bold"/>
                <a:sym typeface="Arial Bold"/>
              </a:rPr>
              <a:t>HIV </a:t>
            </a:r>
            <a:r>
              <a:rPr lang="de-DE" sz="3000"/>
              <a:t>positiv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15 % (n= 23)chronische Spritzenabszessen, Thrombosen, Marcumarbehandlungen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10% (n=15)kardiologischen Erkrankungen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10% (n=11)onkologische Erkrankungen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3% (n=5)Diabetes mellitus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45% (n=68) COPD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60% (n=90) chronische Opstipation, Oberbauchbeschwerden, Gallensteine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hape 15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938CB4B1-3458-4750-8DF4-1C8590335B62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39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9" name="Shape 15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903287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Psychiatrische Komorbidität 2014</a:t>
            </a:r>
          </a:p>
        </p:txBody>
      </p:sp>
      <p:sp>
        <p:nvSpPr>
          <p:cNvPr id="160" name="Shape 160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19%(n=20)  psychiatrische Komorbidität, </a:t>
            </a:r>
          </a:p>
          <a:p>
            <a:pPr>
              <a:buFont typeface="Wingdings" pitchFamily="2" charset="2"/>
              <a:buNone/>
            </a:pPr>
            <a:r>
              <a:rPr lang="de-DE"/>
              <a:t>   Schizophrenie,  Psychosen, </a:t>
            </a:r>
          </a:p>
          <a:p>
            <a:pPr>
              <a:buFont typeface="Wingdings" pitchFamily="2" charset="2"/>
              <a:buNone/>
            </a:pPr>
            <a:r>
              <a:rPr lang="de-DE"/>
              <a:t>   Borderline Störungen, Depressionen</a:t>
            </a:r>
          </a:p>
          <a:p>
            <a:pPr>
              <a:buFont typeface="Wingdings" pitchFamily="2" charset="2"/>
              <a:buNone/>
            </a:pPr>
            <a:r>
              <a:rPr lang="de-DE"/>
              <a:t> </a:t>
            </a:r>
          </a:p>
          <a:p>
            <a:pPr>
              <a:buFontTx/>
              <a:buChar char="•"/>
            </a:pPr>
            <a:r>
              <a:rPr lang="de-DE"/>
              <a:t>18% (n=27) chronische Angst</a:t>
            </a:r>
          </a:p>
          <a:p>
            <a:pPr>
              <a:buFontTx/>
              <a:buChar char="•"/>
            </a:pPr>
            <a:r>
              <a:rPr lang="de-DE"/>
              <a:t>23% (n=38) adultes ADH Syndrom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31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Volkskrankheit Sucht</a:t>
            </a:r>
          </a:p>
        </p:txBody>
      </p:sp>
      <p:sp>
        <p:nvSpPr>
          <p:cNvPr id="9219" name="Shape 32"/>
          <p:cNvSpPr>
            <a:spLocks noGrp="1"/>
          </p:cNvSpPr>
          <p:nvPr>
            <p:ph type="body" idx="4294967295"/>
          </p:nvPr>
        </p:nvSpPr>
        <p:spPr>
          <a:xfrm>
            <a:off x="323850" y="1700213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Globale Krankheitslast Deutschland           (Burden of disease)</a:t>
            </a:r>
          </a:p>
          <a:p>
            <a:pPr>
              <a:buFontTx/>
              <a:buChar char="•"/>
            </a:pPr>
            <a:r>
              <a:rPr lang="de-DE"/>
              <a:t>Art. Hypertoniefolgeerkrankungen 1. Stelle</a:t>
            </a:r>
          </a:p>
          <a:p>
            <a:pPr>
              <a:buFontTx/>
              <a:buChar char="•"/>
            </a:pPr>
            <a:r>
              <a:rPr lang="de-DE"/>
              <a:t>Nikotinfolgeerkrankungen an 2. Stelle</a:t>
            </a:r>
          </a:p>
          <a:p>
            <a:pPr>
              <a:buFontTx/>
              <a:buChar char="•"/>
            </a:pPr>
            <a:r>
              <a:rPr lang="de-DE"/>
              <a:t>Alkoholfolgen an 5. Stelle, </a:t>
            </a:r>
          </a:p>
          <a:p>
            <a:pPr>
              <a:buFontTx/>
              <a:buChar char="•"/>
            </a:pPr>
            <a:r>
              <a:rPr lang="de-DE"/>
              <a:t>90% der Patienten unbehandelt</a:t>
            </a:r>
          </a:p>
          <a:p>
            <a:pPr>
              <a:buFontTx/>
              <a:buChar char="•"/>
            </a:pPr>
            <a:r>
              <a:rPr lang="de-DE"/>
              <a:t>Kosten/Jahr: 45 Mrd.€ Rauchen, 30 Mrd. € Alkohol</a:t>
            </a:r>
          </a:p>
          <a:p>
            <a:pPr>
              <a:buFontTx/>
              <a:buChar char="•"/>
            </a:pPr>
            <a:r>
              <a:rPr lang="de-DE"/>
              <a:t>Gesundheitskosten Deutschland ca. 320 Mrd.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hape 16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C66BAC66-AEB5-4B05-ACB4-A5D4F8BE7402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40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63" name="Shape 16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Berufstätigkeit 2014</a:t>
            </a:r>
            <a:r>
              <a:rPr lang="de-DE" sz="3200"/>
              <a:t>	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17% (n=28) der Substituierten arbeiten ganztägig, sozialversichert</a:t>
            </a:r>
          </a:p>
          <a:p>
            <a:pPr>
              <a:buFontTx/>
              <a:buChar char="•"/>
            </a:pPr>
            <a:r>
              <a:rPr lang="de-DE"/>
              <a:t>31% (n=55) arbeiten im Rahmen von Sozialmaßnahmen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Tx/>
              <a:buChar char="•"/>
            </a:pPr>
            <a:r>
              <a:rPr lang="de-DE"/>
              <a:t>52% (n= 76) haben keine Tagesbeschäftigung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hape 16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A9B74E06-1C59-4874-9D7B-C936E1583AC9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41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67" name="Shape 167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Kosten 2014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276225" y="1306513"/>
            <a:ext cx="8591550" cy="475297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 540 000 € Substitutionskosten/ Jahr  bei150 Patienten.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Davon 320 000 € Medikamentenkosten/Jahr bei 150 Patienten.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de-DE"/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 3600€ Substitutionskosten pro Patient/ Jahr.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 40 150 €  Gefängniskosten pro Delinquent/ Jahr.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70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Alkoholbezogene Störung</a:t>
            </a:r>
          </a:p>
        </p:txBody>
      </p:sp>
      <p:sp>
        <p:nvSpPr>
          <p:cNvPr id="47106" name="Shape 171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Behandlungspfade sind nützlich, S3 Leitlinien liegen noch nicht vor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Psychotherapeutische Optionen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Suchthilfeeinrichtungen nach erstmaliger stationärer Behandlung, danach suchtmedizinische Behandlung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QAAT nach Ulmer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>
            <a:normAutofit/>
          </a:bodyPr>
          <a:lstStyle/>
          <a:p>
            <a:r>
              <a:rPr lang="de-DE">
                <a:solidFill>
                  <a:schemeClr val="tx1"/>
                </a:solidFill>
              </a:rPr>
              <a:t>Alkoholbezogene Störungen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>
            <a:normAutofit/>
          </a:bodyPr>
          <a:lstStyle/>
          <a:p>
            <a:pPr>
              <a:buFontTx/>
              <a:buChar char="•"/>
            </a:pPr>
            <a:r>
              <a:rPr lang="de-DE"/>
              <a:t>Medikamentöse Therapie: Acamprosat (Campral): moderater Effekt, </a:t>
            </a:r>
          </a:p>
          <a:p>
            <a:pPr>
              <a:buFontTx/>
              <a:buChar char="•"/>
            </a:pPr>
            <a:r>
              <a:rPr lang="de-DE"/>
              <a:t>Naaloxon: Adepent, Nalmefene, wirkt auf die Endorphinrezeptoren, moderater Effekt</a:t>
            </a:r>
          </a:p>
          <a:p>
            <a:pPr>
              <a:buFontTx/>
              <a:buChar char="•"/>
            </a:pPr>
            <a:r>
              <a:rPr lang="de-DE"/>
              <a:t>Disulfiram(Antabus,Tetradyn: bewirkt DAR, nicht mehr verfügbar, deutlicher Effekt auf rückfallfreie Zeit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10588" cy="1004887"/>
          </a:xfrm>
        </p:spPr>
        <p:txBody>
          <a:bodyPr lIns="0" tIns="0" rIns="0" bIns="0">
            <a:normAutofit/>
          </a:bodyPr>
          <a:lstStyle/>
          <a:p>
            <a:pPr defTabSz="839788"/>
            <a:r>
              <a:rPr lang="de-DE" sz="3600">
                <a:solidFill>
                  <a:schemeClr val="tx1"/>
                </a:solidFill>
              </a:rPr>
              <a:t>Inhalatives Zigarettenrauchen</a:t>
            </a:r>
          </a:p>
        </p:txBody>
      </p:sp>
      <p:sp>
        <p:nvSpPr>
          <p:cNvPr id="49154" name="Shape 177"/>
          <p:cNvSpPr>
            <a:spLocks noGrp="1"/>
          </p:cNvSpPr>
          <p:nvPr>
            <p:ph type="body" idx="4294967295"/>
          </p:nvPr>
        </p:nvSpPr>
        <p:spPr>
          <a:xfrm>
            <a:off x="323850" y="1700213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Feinstaub (Gefäßentzündungen)</a:t>
            </a:r>
          </a:p>
          <a:p>
            <a:pPr>
              <a:buFontTx/>
              <a:buChar char="•"/>
            </a:pPr>
            <a:r>
              <a:rPr lang="de-DE"/>
              <a:t>Grobstaub (COPD)</a:t>
            </a:r>
          </a:p>
          <a:p>
            <a:pPr>
              <a:buFontTx/>
              <a:buChar char="•"/>
            </a:pPr>
            <a:r>
              <a:rPr lang="de-DE"/>
              <a:t>Teer (Carzinome)</a:t>
            </a:r>
          </a:p>
          <a:p>
            <a:pPr>
              <a:buFontTx/>
              <a:buChar char="•"/>
            </a:pPr>
            <a:r>
              <a:rPr lang="de-DE"/>
              <a:t>Nikotin (Dopaminfreisetzung) untoxisch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>
            <a:normAutofit/>
          </a:bodyPr>
          <a:lstStyle/>
          <a:p>
            <a:pPr defTabSz="839788"/>
            <a:r>
              <a:rPr lang="de-DE" sz="3600">
                <a:solidFill>
                  <a:schemeClr val="tx1"/>
                </a:solidFill>
              </a:rPr>
              <a:t>Inhalation von nikotinhaltigen Verbrennungsgasen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>
            <a:normAutofit/>
          </a:bodyPr>
          <a:lstStyle/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 b="1"/>
              <a:t>Nikotinersatztherapie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endParaRPr lang="de-DE" sz="2800"/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Mundsprays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E Zigarette ohne toxische Effekte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Hypnose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Akupunktur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Kurzintervention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Vareniclin(Champix), Bupropion(Elontril/Zyban)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Psychotherapie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3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6FBEAF5C-FEE5-4AA9-9F7B-010290E1B2BA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5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457200" y="558800"/>
            <a:ext cx="8229600" cy="1039813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Epidemiologie in Deutschland 2014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4294967295"/>
          </p:nvPr>
        </p:nvSpPr>
        <p:spPr>
          <a:xfrm>
            <a:off x="687388" y="2338388"/>
            <a:ext cx="7929562" cy="2478087"/>
          </a:xfrm>
        </p:spPr>
        <p:txBody>
          <a:bodyPr lIns="0" tIns="0" rIns="0" bIns="0">
            <a:normAutofit/>
          </a:bodyPr>
          <a:lstStyle/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20 Mio. Nikotinabhängige ( 37% der erwachsenen Bevölkerung )</a:t>
            </a:r>
          </a:p>
          <a:p>
            <a:pPr marL="195263" indent="-195263" defTabSz="693738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endParaRPr lang="de-DE" sz="1800"/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2.5 Mio. Alkoholabhängige</a:t>
            </a:r>
          </a:p>
          <a:p>
            <a:pPr marL="195263" indent="-195263" defTabSz="693738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</a:pPr>
            <a:endParaRPr lang="de-DE" sz="1800"/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1.4 Mio. Medikamentenabhängige</a:t>
            </a:r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</a:pPr>
            <a:r>
              <a:rPr lang="de-DE" sz="1800"/>
              <a:t> </a:t>
            </a:r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160 000 Abhängige von illegalisierten Substanzen </a:t>
            </a:r>
          </a:p>
          <a:p>
            <a:pPr marL="195263" indent="-195263" defTabSz="693738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endParaRPr lang="de-DE" sz="1800"/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50 000 Spielsüchtige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3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BC08DB9-A761-4A60-8215-B6CF00C90667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6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4294967295"/>
          </p:nvPr>
        </p:nvSpPr>
        <p:spPr>
          <a:xfrm>
            <a:off x="468313" y="1557338"/>
            <a:ext cx="8229600" cy="3024187"/>
          </a:xfrm>
        </p:spPr>
        <p:txBody>
          <a:bodyPr lIns="0" tIns="0" rIns="0" bIns="0">
            <a:normAutofit/>
          </a:bodyPr>
          <a:lstStyle/>
          <a:p>
            <a:pPr marL="257175" indent="-257175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de-DE" sz="2400"/>
              <a:t>Sucht im Sinne der internationalen Klassifikationen der Erkrankungen werden als eine Folge des Gebrauches psychotroper Substanzen verstanden.</a:t>
            </a:r>
          </a:p>
          <a:p>
            <a:pPr marL="257175" indent="-257175">
              <a:lnSpc>
                <a:spcPct val="80000"/>
              </a:lnSpc>
              <a:buFont typeface="Wingdings" pitchFamily="2" charset="2"/>
              <a:buNone/>
            </a:pPr>
            <a:endParaRPr lang="de-DE" sz="240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r>
              <a:rPr lang="de-DE" sz="2400"/>
              <a:t>Der Gebrauch muss zwanghaft weitergeführt</a:t>
            </a:r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</a:pPr>
            <a:r>
              <a:rPr lang="de-DE" sz="2400"/>
              <a:t>    werden. </a:t>
            </a:r>
          </a:p>
          <a:p>
            <a:pPr marL="257175" indent="-257175">
              <a:lnSpc>
                <a:spcPct val="80000"/>
              </a:lnSpc>
              <a:buFont typeface="Wingdings" pitchFamily="2" charset="2"/>
              <a:buNone/>
            </a:pPr>
            <a:endParaRPr lang="de-DE" sz="240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r>
              <a:rPr lang="de-DE" sz="2400"/>
              <a:t>Abbruch des Gebrauchs führt zum körperlichen Entzug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4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4227C42-91A0-44EB-B1A5-2C01091A9F3B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7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43" name="Shape 4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4294967295"/>
          </p:nvPr>
        </p:nvSpPr>
        <p:spPr>
          <a:xfrm>
            <a:off x="468313" y="1341438"/>
            <a:ext cx="8229600" cy="4895850"/>
          </a:xfrm>
        </p:spPr>
        <p:txBody>
          <a:bodyPr lIns="0" tIns="0" rIns="0" bIns="0"/>
          <a:lstStyle/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 DSM IV (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D</a:t>
            </a:r>
            <a:r>
              <a:rPr lang="de-DE" sz="2800"/>
              <a:t>iagnostisches und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S</a:t>
            </a:r>
            <a:r>
              <a:rPr lang="de-DE" sz="2800"/>
              <a:t>tatistitsches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M</a:t>
            </a:r>
            <a:r>
              <a:rPr lang="de-DE" sz="2800"/>
              <a:t>anual psychischer Störungen) nur noch die Begriffe :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„Abhängigkeit“,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 „Missbrauch“ und 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„schädlicher Gebrauch“.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„Substanz Gebrauchs Störung“, SUD,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4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6CAE18C4-A2E6-451E-928E-E8D6ED825293}" type="slidenum">
              <a:rPr lang="de-DE">
                <a:effectLst/>
                <a:sym typeface="Arial" charset="0"/>
              </a:rPr>
              <a:pPr/>
              <a:t>8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Im Rahmen der Drogendebatte wird auch gegenwärtiger Konsum illegaler Substanzen (=Drogen) häufig aufgrund ihres Status nach dem Betäubungsmittelgesetz (BtmG) prinzipiell als „Missbrauch“ bezeichnet.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5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94284EAD-C2D3-49A7-9AF2-78DCFC9141B6}" type="slidenum">
              <a:rPr lang="de-DE">
                <a:effectLst/>
                <a:sym typeface="Arial" charset="0"/>
              </a:rPr>
              <a:pPr/>
              <a:t>9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51" name="Shape 51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marL="298450" indent="-298450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Schädlicher Gebrauch (ICD 10) wird als ein Handeln verstanden, das tatsächliche Gesundheitsschäden zur Folge hat. Er bezeichnet ein Konsummuster psychotroper Substanzen, das zu einer Gesundheitsschädigung führt.</a:t>
            </a:r>
          </a:p>
          <a:p>
            <a:pPr marL="298450" indent="-298450"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de-DE" sz="2800"/>
          </a:p>
          <a:p>
            <a:pPr marL="298450" indent="-298450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Gesundheitsstörung infolge schädlichen Gebrauchs</a:t>
            </a:r>
          </a:p>
          <a:p>
            <a:pPr marL="298450" indent="-298450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Schädlicher Gebrauch infolge psychischer Gesundheitsstörung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theme/theme1.xml><?xml version="1.0" encoding="utf-8"?>
<a:theme xmlns:a="http://schemas.openxmlformats.org/drawingml/2006/main" name="Gewebe">
  <a:themeElements>
    <a:clrScheme name="Geweb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Geweb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webe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webe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462"/>
      </a:accent1>
      <a:accent2>
        <a:srgbClr val="6D6FC7"/>
      </a:accent2>
      <a:accent3>
        <a:srgbClr val="AABFBF"/>
      </a:accent3>
      <a:accent4>
        <a:srgbClr val="DADADA"/>
      </a:accent4>
      <a:accent5>
        <a:srgbClr val="AAB7B7"/>
      </a:accent5>
      <a:accent6>
        <a:srgbClr val="6365B4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6462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6462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Words>1288</Words>
  <PresentationFormat>Bildschirmpräsentation (4:3)</PresentationFormat>
  <Paragraphs>267</Paragraphs>
  <Slides>45</Slides>
  <Notes>45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45</vt:i4>
      </vt:variant>
    </vt:vector>
  </HeadingPairs>
  <TitlesOfParts>
    <vt:vector size="51" baseType="lpstr">
      <vt:lpstr>Arial</vt:lpstr>
      <vt:lpstr>Tahoma</vt:lpstr>
      <vt:lpstr>Wingdings</vt:lpstr>
      <vt:lpstr>Avenir Roman</vt:lpstr>
      <vt:lpstr>Arial Bold</vt:lpstr>
      <vt:lpstr>Gewebe</vt:lpstr>
      <vt:lpstr>Sucht : eine palliative Situation</vt:lpstr>
      <vt:lpstr>Sucht - Palliativmedizin</vt:lpstr>
      <vt:lpstr>Suchttherapie-Palliativtherapie</vt:lpstr>
      <vt:lpstr>Volkskrankheit Sucht</vt:lpstr>
      <vt:lpstr>Epidemiologie in Deutschland 2014</vt:lpstr>
      <vt:lpstr>Definitionen 2008</vt:lpstr>
      <vt:lpstr>Definitionen 2008</vt:lpstr>
      <vt:lpstr>Definitionen 2008</vt:lpstr>
      <vt:lpstr>Definitionen 2008</vt:lpstr>
      <vt:lpstr>DSM 5</vt:lpstr>
      <vt:lpstr>Der neue Begriff „Sucht“</vt:lpstr>
      <vt:lpstr>Ursachen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Soziales Umfeld</vt:lpstr>
      <vt:lpstr>ADHS</vt:lpstr>
      <vt:lpstr>ADHS  und Sucht</vt:lpstr>
      <vt:lpstr>ADHS und Sucht</vt:lpstr>
      <vt:lpstr>ADHS und Sucht</vt:lpstr>
      <vt:lpstr>Therapie</vt:lpstr>
      <vt:lpstr>Folie 26</vt:lpstr>
      <vt:lpstr>Therapie</vt:lpstr>
      <vt:lpstr>Folie 28</vt:lpstr>
      <vt:lpstr>Therapie</vt:lpstr>
      <vt:lpstr>Folie 30</vt:lpstr>
      <vt:lpstr>Fazit</vt:lpstr>
      <vt:lpstr>Neurobiologie</vt:lpstr>
      <vt:lpstr>Fazit</vt:lpstr>
      <vt:lpstr>Fazit</vt:lpstr>
      <vt:lpstr>Fazit</vt:lpstr>
      <vt:lpstr>Eigene Zahlen: Sucht 2014</vt:lpstr>
      <vt:lpstr>Eigene Ergebnisse 20014</vt:lpstr>
      <vt:lpstr>Allgemeinmedizinische Komorbidität  2014</vt:lpstr>
      <vt:lpstr>Psychiatrische Komorbidität 2014</vt:lpstr>
      <vt:lpstr>Berufstätigkeit 2014 </vt:lpstr>
      <vt:lpstr>Kosten 2014</vt:lpstr>
      <vt:lpstr>Alkoholbezogene Störung</vt:lpstr>
      <vt:lpstr>Alkoholbezogene Störungen</vt:lpstr>
      <vt:lpstr>Inhalatives Zigarettenrauchen</vt:lpstr>
      <vt:lpstr>Inhalation von nikotinhaltigen Verbrennungsgasen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Suchterkrankungen 2015</dc:title>
  <cp:lastModifiedBy>WS06</cp:lastModifiedBy>
  <cp:revision>7</cp:revision>
  <dcterms:modified xsi:type="dcterms:W3CDTF">2016-06-02T09:03:03Z</dcterms:modified>
</cp:coreProperties>
</file>