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D1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8E8"/>
          </a:solidFill>
        </a:fill>
      </a:tcStyle>
    </a:wholeTbl>
    <a:band2H>
      <a:tcTxStyle/>
      <a:tcStyle>
        <a:tcBdr/>
        <a:fill>
          <a:solidFill>
            <a:srgbClr val="F1F4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2D2E5"/>
          </a:solidFill>
        </a:fill>
      </a:tcStyle>
    </a:wholeTbl>
    <a:band2H>
      <a:tcTxStyle/>
      <a:tcStyle>
        <a:tcBdr/>
        <a:fill>
          <a:solidFill>
            <a:srgbClr val="EAEAF2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CEC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7D7"/>
          </a:solidFill>
        </a:fill>
      </a:tcStyle>
    </a:wholeTbl>
    <a:band2H>
      <a:tcTxStyle/>
      <a:tcStyle>
        <a:tcBdr/>
        <a:fill>
          <a:solidFill>
            <a:srgbClr val="E6ECEC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6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Avenir Roman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>
              <a:sym typeface="Avenir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1pPr>
    <a:lvl2pPr marL="742950" indent="-28575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2pPr>
    <a:lvl3pPr marL="1143000" indent="-22860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3pPr>
    <a:lvl4pPr marL="1600200" indent="-22860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4pPr>
    <a:lvl5pPr marL="2057400" indent="-228600" algn="l" defTabSz="457200" rtl="0" fontAlgn="base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+mj-lt"/>
        <a:ea typeface="+mj-ea"/>
        <a:cs typeface="Arial" charset="0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78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TextEdit="1"/>
          </p:cNvSpPr>
          <p:nvPr>
            <p:ph type="sldImg"/>
          </p:nvPr>
        </p:nvSpPr>
        <p:spPr bwMode="auto">
          <a:noFill/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5155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78DCE94F-612D-47E6-883C-B83E43CDB5F7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A0C8FC-9C22-4A86-81BA-F17659CCB54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A49AD0-E73B-405C-B93A-54E84BCCC399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68010-57B8-4EEE-864D-267C0761F849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DE5925-8FC9-4AA0-9964-3C748A25AB39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CC3A0-7C72-40B8-9118-9A6463B7CF7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3F7562-719F-4882-BD41-BEB48A69BDA7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86911-4116-48F7-B1A0-46F64C995F3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CF3629-995B-4563-96E1-2D18ABA2143D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AD2FA-409A-497D-B5E8-34937329FA1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2915A3-2EDD-4438-A7FB-28FD27242DD0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0F11F-E182-4B08-A5E7-E9E6EB4E643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9ACE72-53E3-454B-9354-E0C04BC93F7A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F4FD8-2EF0-489C-9C24-137696F7D51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295153-A1E4-4287-9654-93A730CC2FC9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56BAB-89A5-4AF2-9446-EF1124D3D04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F13D1C-86B2-43BE-8CF4-0ED0DB8A25C1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D6DEC-04A3-43BB-BBFA-3DC47D1977C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D70E30-799B-48F6-B09E-E5A6861FF6CD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AF997-1ABD-4647-A815-EFFEEA0F389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52FC35-0CA8-44D4-BB1C-0133EE3A59DE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5663D-9B01-4631-8BA9-DD3A812DC82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4B036E4-426D-4C14-AD98-3EE748867E6D}" type="datetimeFigureOut">
              <a:rPr lang="de-DE"/>
              <a:pPr/>
              <a:t>28.04.2015</a:t>
            </a:fld>
            <a:endParaRPr lang="de-DE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DE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83F6BB6-AE10-488F-A24D-97B2B7D51C69}" type="slidenum">
              <a:rPr lang="de-DE"/>
              <a:pPr/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Joachim-Selle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06B01D2-57E1-45FD-A32F-F309B8026941}" type="slidenum">
              <a:rPr lang="de-DE">
                <a:effectLst/>
                <a:sym typeface="Arial" charset="0"/>
              </a:rPr>
              <a:pPr/>
              <a:t>1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28" name="Shape 28"/>
          <p:cNvSpPr>
            <a:spLocks noGrp="1"/>
          </p:cNvSpPr>
          <p:nvPr>
            <p:ph type="title" idx="4294967295"/>
          </p:nvPr>
        </p:nvSpPr>
        <p:spPr>
          <a:xfrm>
            <a:off x="684213" y="1412875"/>
            <a:ext cx="7772400" cy="1470025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Suchterkrankungen 2015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4294967295"/>
          </p:nvPr>
        </p:nvSpPr>
        <p:spPr>
          <a:xfrm>
            <a:off x="1104900" y="3209925"/>
            <a:ext cx="6643688" cy="1919288"/>
          </a:xfrm>
        </p:spPr>
        <p:txBody>
          <a:bodyPr lIns="0" tIns="0" rIns="0" bIns="0"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Der gegenwärtige Stand (31.12.2012) in Diagnostik und Therapie am Beispiel von Opiatabhängigen in Castrop-Rauxel 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(Kreis Recklinghausen).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de-DE" sz="1600"/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Dr. med.Joachim Selle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Arzt f. Innere Medizin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de-DE" sz="1600"/>
              <a:t>Suchtmedizin</a:t>
            </a:r>
          </a:p>
          <a:p>
            <a:pPr marL="0" indent="0" algn="ctr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</a:pPr>
            <a:r>
              <a:rPr lang="de-DE" u="sng">
                <a:hlinkClick r:id="rId3"/>
              </a:rPr>
              <a:t>www.DrJoachim-Selle.de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6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C96CC919-100D-4833-826D-343DC602E630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10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63" name="Shape 63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Ursachen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4294967295"/>
          </p:nvPr>
        </p:nvSpPr>
        <p:spPr>
          <a:xfrm>
            <a:off x="468313" y="2276475"/>
            <a:ext cx="8229600" cy="4310063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 u="sng"/>
              <a:t>Tiefenpsychologischer- biografischer Ansatz</a:t>
            </a:r>
            <a:r>
              <a:rPr lang="de-DE" u="sng">
                <a:solidFill>
                  <a:srgbClr val="00FF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de-DE" u="sng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de-DE"/>
              <a:t>Sucht ist eine " permanente Prothese für die veruntreute Mutter, für die verlorene Dualunion". (L. Szondi 1930)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6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4B5C125A-9B18-4C25-BE9A-C821C91441B8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11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539750" y="908050"/>
            <a:ext cx="8229600" cy="4525963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 u="sng"/>
              <a:t>Neurobiologische Ursachenketten</a:t>
            </a:r>
          </a:p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</a:p>
          <a:p>
            <a:pPr>
              <a:buFontTx/>
              <a:buChar char="•"/>
            </a:pPr>
            <a:r>
              <a:rPr lang="de-DE"/>
              <a:t>Suchtmittel verschiedener Substanzklassen, Opiate wie Heroin, THC= Haschisch, Nikotin, Alkohol bewirken im Gehirn die Freisetzung bestimmter Neurotransmitter- und Hormonsysteme.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6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AE29945B-BA57-42F6-8400-39AC6F7BE4AB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12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250825" y="1125538"/>
            <a:ext cx="8229600" cy="4525962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/>
              <a:t>	</a:t>
            </a:r>
            <a:endParaRPr lang="de-DE">
              <a:solidFill>
                <a:srgbClr val="00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de-DE"/>
              <a:t>	Genetisch bedingter Mangel an Dopamin und anderen Neurotransmitter Strukturen führt zu einem vermehrten Bedarf und es erfolgt eine Art Selbstmedikamentierung mit ähnlich wirkenden Substanzen. 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	ADHS.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7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D5B699D-B743-49BF-90D7-E48FE2CC8FC2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13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3" name="Shape 73"/>
          <p:cNvSpPr>
            <a:spLocks noGrp="1"/>
          </p:cNvSpPr>
          <p:nvPr>
            <p:ph type="body" idx="4294967295"/>
          </p:nvPr>
        </p:nvSpPr>
        <p:spPr>
          <a:xfrm>
            <a:off x="539750" y="1773238"/>
            <a:ext cx="8229600" cy="4525962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de-DE" u="sng"/>
              <a:t>Genetische Ursachen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	Zwillingforschung zeigt einen eindeutigen genetischen Zusammenhang zwischen Genetischer Neurotransmitter Ausstattung und Suchterkrankung.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7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53E52AD-B777-4689-A24E-41C94B058340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14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6" name="Shape 76"/>
          <p:cNvSpPr>
            <a:spLocks noGrp="1"/>
          </p:cNvSpPr>
          <p:nvPr>
            <p:ph type="body" idx="4294967295"/>
          </p:nvPr>
        </p:nvSpPr>
        <p:spPr>
          <a:xfrm>
            <a:off x="250825" y="981075"/>
            <a:ext cx="8229600" cy="4525963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lang="de-DE" u="sng">
                <a:latin typeface="Arial Bold"/>
                <a:ea typeface="Arial Bold"/>
                <a:cs typeface="Arial Bold"/>
                <a:sym typeface="Arial Bold"/>
              </a:rPr>
              <a:t>Ursachen im </a:t>
            </a:r>
            <a:r>
              <a:rPr lang="de-DE" u="sng"/>
              <a:t>lerntheoretischen Ansatz</a:t>
            </a:r>
            <a:r>
              <a:rPr lang="de-DE">
                <a:solidFill>
                  <a:srgbClr val="00FF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de-DE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de-DE"/>
              <a:t>Lernvorgänge setzen Ergebnisse in einen zeitlich und räumlichen Zusammenhang</a:t>
            </a:r>
          </a:p>
          <a:p>
            <a:pPr>
              <a:buFontTx/>
              <a:buChar char="•"/>
            </a:pPr>
            <a:r>
              <a:rPr lang="de-DE"/>
              <a:t>Neutrale Reize können körperliche und psychische Reaktionen auslösen</a:t>
            </a:r>
          </a:p>
          <a:p>
            <a:pPr>
              <a:buFontTx/>
              <a:buChar char="•"/>
            </a:pPr>
            <a:r>
              <a:rPr lang="de-DE"/>
              <a:t>Suchtgedächtnis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7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D93E857-7E7D-4AE9-87BC-4BFC4BED0400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15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79" name="Shape 79"/>
          <p:cNvSpPr>
            <a:spLocks noGrp="1"/>
          </p:cNvSpPr>
          <p:nvPr>
            <p:ph type="body" idx="4294967295"/>
          </p:nvPr>
        </p:nvSpPr>
        <p:spPr>
          <a:xfrm>
            <a:off x="0" y="1052513"/>
            <a:ext cx="8229600" cy="4103687"/>
          </a:xfrm>
        </p:spPr>
        <p:txBody>
          <a:bodyPr lIns="0" tIns="0" rIns="0" bIns="0"/>
          <a:lstStyle/>
          <a:p>
            <a:pPr algn="ctr">
              <a:buFont typeface="Wingdings" pitchFamily="2" charset="2"/>
              <a:buNone/>
            </a:pPr>
            <a:r>
              <a:rPr lang="de-DE" u="sng"/>
              <a:t>Ursachen im sozialen Umfeld</a:t>
            </a:r>
          </a:p>
          <a:p>
            <a:pPr algn="ctr">
              <a:buFont typeface="Wingdings" pitchFamily="2" charset="2"/>
              <a:buNone/>
            </a:pPr>
            <a:endParaRPr lang="de-DE" u="sng"/>
          </a:p>
          <a:p>
            <a:pPr>
              <a:buFont typeface="Wingdings" pitchFamily="2" charset="2"/>
              <a:buNone/>
            </a:pPr>
            <a:r>
              <a:rPr lang="de-DE"/>
              <a:t>	Der systemische Ursachenansatz sucht die Suchtursache nicht im Symptomträger allein, sondern in dessen sozialem System.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8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6325534D-D4ED-42BC-9FE6-510FFECA11F7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16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2" name="Shape 82"/>
          <p:cNvSpPr>
            <a:spLocks noGrp="1"/>
          </p:cNvSpPr>
          <p:nvPr>
            <p:ph type="body" idx="4294967295"/>
          </p:nvPr>
        </p:nvSpPr>
        <p:spPr>
          <a:xfrm>
            <a:off x="395288" y="692150"/>
            <a:ext cx="8229600" cy="5543550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/>
              <a:t>   </a:t>
            </a:r>
            <a:r>
              <a:rPr lang="de-DE" u="sng"/>
              <a:t>Familiäre Ursachen</a:t>
            </a:r>
          </a:p>
          <a:p>
            <a:pPr>
              <a:buFont typeface="Wingdings" pitchFamily="2" charset="2"/>
              <a:buNone/>
            </a:pPr>
            <a:endParaRPr lang="de-DE" u="sng"/>
          </a:p>
          <a:p>
            <a:pPr>
              <a:buFontTx/>
              <a:buChar char="•"/>
            </a:pPr>
            <a:r>
              <a:rPr lang="de-DE"/>
              <a:t>ständige Spannungen und Disharmonie in der Familie </a:t>
            </a:r>
          </a:p>
          <a:p>
            <a:pPr>
              <a:buFontTx/>
              <a:buChar char="•"/>
            </a:pPr>
            <a:r>
              <a:rPr lang="de-DE"/>
              <a:t>Alkohol und Drogengebrauch von Eltern und Geschwistern </a:t>
            </a:r>
          </a:p>
          <a:p>
            <a:pPr>
              <a:buFontTx/>
              <a:buChar char="•"/>
            </a:pPr>
            <a:r>
              <a:rPr lang="de-DE"/>
              <a:t>Permissivität von Eltern bzgl. sozialer Regeln und Normen</a:t>
            </a:r>
          </a:p>
          <a:p>
            <a:pPr>
              <a:buFontTx/>
              <a:buChar char="•"/>
            </a:pPr>
            <a:r>
              <a:rPr lang="de-DE"/>
              <a:t>Familienbeziehung ohne Wärme,    Verständnis und Akzeptanz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8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5C2C18C4-478F-4187-B848-932FABC01C6E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17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body" idx="4294967295"/>
          </p:nvPr>
        </p:nvSpPr>
        <p:spPr>
          <a:xfrm>
            <a:off x="468313" y="549275"/>
            <a:ext cx="8229600" cy="5965825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/>
              <a:t>  </a:t>
            </a:r>
            <a:endParaRPr lang="de-DE">
              <a:solidFill>
                <a:srgbClr val="00FF00"/>
              </a:solidFill>
            </a:endParaRPr>
          </a:p>
          <a:p>
            <a:pPr>
              <a:buFont typeface="Wingdings" pitchFamily="2" charset="2"/>
              <a:buNone/>
            </a:pPr>
            <a:endParaRPr lang="de-DE">
              <a:solidFill>
                <a:srgbClr val="00FF00"/>
              </a:solidFill>
            </a:endParaRPr>
          </a:p>
          <a:p>
            <a:pPr>
              <a:buFontTx/>
              <a:buChar char="•"/>
            </a:pPr>
            <a:r>
              <a:rPr lang="de-DE"/>
              <a:t>ernsthafte chronische psychische Störung eines Elternteils</a:t>
            </a:r>
          </a:p>
          <a:p>
            <a:pPr>
              <a:buFontTx/>
              <a:buChar char="•"/>
            </a:pPr>
            <a:r>
              <a:rPr lang="de-DE"/>
              <a:t>Scheidung oder Trennung von einem Elternteil </a:t>
            </a:r>
          </a:p>
          <a:p>
            <a:pPr>
              <a:buFontTx/>
              <a:buChar char="•"/>
            </a:pPr>
            <a:r>
              <a:rPr lang="de-DE"/>
              <a:t>Erfahrung körperlichen und sexuellen Missbrauchs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8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52D809C-474C-47FC-97CC-7A7BF7B2EAD0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18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88" name="Shape 88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081088"/>
          </a:xfrm>
        </p:spPr>
        <p:txBody>
          <a:bodyPr lIns="0" tIns="0" rIns="0" bIns="0"/>
          <a:lstStyle/>
          <a:p>
            <a:r>
              <a:rPr lang="de-DE" sz="3200" u="sng">
                <a:solidFill>
                  <a:schemeClr val="tx1"/>
                </a:solidFill>
              </a:rPr>
              <a:t>Soziales Umfeld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4294967295"/>
          </p:nvPr>
        </p:nvSpPr>
        <p:spPr>
          <a:xfrm>
            <a:off x="395288" y="2060575"/>
            <a:ext cx="8229600" cy="4121150"/>
          </a:xfrm>
        </p:spPr>
        <p:txBody>
          <a:bodyPr lIns="0" tIns="0" rIns="0" bIns="0"/>
          <a:lstStyle/>
          <a:p>
            <a:pPr>
              <a:buFont typeface="Wingdings" pitchFamily="2" charset="2"/>
              <a:buNone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°	</a:t>
            </a:r>
            <a:r>
              <a:rPr lang="de-DE"/>
              <a:t>Peer Group (Gruppe gleichaltriger Freunde) zeigt einen erheblichen Einfluss auf den Drogenkonsum Jugendlicher</a:t>
            </a:r>
          </a:p>
          <a:p>
            <a:pPr>
              <a:buFontTx/>
              <a:buChar char="•"/>
            </a:pPr>
            <a:r>
              <a:rPr lang="de-DE"/>
              <a:t>Überforderung im Beruf /Schule</a:t>
            </a:r>
          </a:p>
          <a:p>
            <a:pPr>
              <a:buFontTx/>
              <a:buChar char="•"/>
            </a:pPr>
            <a:r>
              <a:rPr lang="de-DE"/>
              <a:t>Nachbarschaft/ Stadtteil</a:t>
            </a:r>
          </a:p>
          <a:p>
            <a:pPr>
              <a:buFontTx/>
              <a:buChar char="•"/>
            </a:pPr>
            <a:r>
              <a:rPr lang="de-DE"/>
              <a:t>Geringe nachbarliche Bindungen</a:t>
            </a:r>
          </a:p>
          <a:p>
            <a:pPr>
              <a:buFontTx/>
              <a:buChar char="•"/>
            </a:pPr>
            <a:r>
              <a:rPr lang="de-DE"/>
              <a:t>Delinquenz im sozialen Umfeld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9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F9E75BF-C4B4-46DC-893F-80B2CB8F5BB8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19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Substanzgebrauchsstörung und ADHS treffen sehr häufig zusammen; die Quote von zumindest anamnestisch aufgetretenen ADHS-Symptomen in einer akuten Suchtstation lag bei Alkoholabhängigen bei 20%, 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bei Konsumenten illegaler Drogen sogar bei 50% (Ohlmeier et al.).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 i="1"/>
              <a:t>Biedermann et al</a:t>
            </a:r>
            <a:r>
              <a:rPr lang="de-DE" sz="2800"/>
              <a:t>. (1993) fanden bei 52% Erwachsener mit ADHS anamnestisch groben Abusus im Vergleich zu 27% der Kontrollpersonen.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31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Volkskrankheit Sucht</a:t>
            </a:r>
          </a:p>
        </p:txBody>
      </p:sp>
      <p:sp>
        <p:nvSpPr>
          <p:cNvPr id="9219" name="Shape 32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Globale Krankheitslast Deutschland           (Burden of disease)</a:t>
            </a:r>
          </a:p>
          <a:p>
            <a:pPr>
              <a:buFontTx/>
              <a:buChar char="•"/>
            </a:pPr>
            <a:r>
              <a:rPr lang="de-DE"/>
              <a:t>Art. Hypertoniefolgeerkrankungen 1. Stelle</a:t>
            </a:r>
          </a:p>
          <a:p>
            <a:pPr>
              <a:buFontTx/>
              <a:buChar char="•"/>
            </a:pPr>
            <a:r>
              <a:rPr lang="de-DE"/>
              <a:t>Nikotinfolgeerkrankungen an 2. Stelle</a:t>
            </a:r>
          </a:p>
          <a:p>
            <a:pPr>
              <a:buFontTx/>
              <a:buChar char="•"/>
            </a:pPr>
            <a:r>
              <a:rPr lang="de-DE"/>
              <a:t>Alkoholfolgen an 5. Stelle, </a:t>
            </a:r>
          </a:p>
          <a:p>
            <a:pPr>
              <a:buFontTx/>
              <a:buChar char="•"/>
            </a:pPr>
            <a:r>
              <a:rPr lang="de-DE"/>
              <a:t>90% der Patienten unbehandelt</a:t>
            </a:r>
          </a:p>
          <a:p>
            <a:pPr>
              <a:buFontTx/>
              <a:buChar char="•"/>
            </a:pPr>
            <a:r>
              <a:rPr lang="de-DE"/>
              <a:t>Kosten/Jahr: 45 Mrd.€ Rauchen, 30 Mrd. € Alkohol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9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8C68902-3F51-4C80-ABF0-67DC1E7FBD57}" type="slidenum">
              <a:rPr lang="de-DE">
                <a:effectLst/>
                <a:sym typeface="Arial" charset="0"/>
              </a:rPr>
              <a:pPr/>
              <a:t>20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Man kann die Sucht als Versuch der Selbstmedikamentierung verstehen. </a:t>
            </a:r>
          </a:p>
          <a:p>
            <a:pPr>
              <a:buFontTx/>
              <a:buChar char="•"/>
            </a:pPr>
            <a:r>
              <a:rPr lang="de-DE"/>
              <a:t>Durch BTMG Vorgaben wurde eine adäquate Therapie im adulten Bereich jahrzehntelang erschwert oder unmöglich gemacht. Die Betroffenen geradezu in die Illegalität von Suchtmitteln getrieben.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9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D256C90E-A224-4083-BAC4-8A54811B0278}" type="slidenum">
              <a:rPr lang="de-DE">
                <a:effectLst/>
                <a:sym typeface="Arial" charset="0"/>
              </a:rPr>
              <a:pPr/>
              <a:t>21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ADHS und Sucht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Wenn Patienten auf gezieltes Nachfragen hin berichten, sich bereits im Schulalter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unter dem Einfluss von Alkohol oder Cannabis besser konzentriert </a:t>
            </a:r>
            <a:r>
              <a:rPr lang="de-DE"/>
              <a:t>haben zu können, ist das ein deutlicher Hinweis auf ADHS.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0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444891F-9576-4EAD-8E6C-34B50D65EFCE}" type="slidenum">
              <a:rPr lang="de-DE">
                <a:effectLst/>
                <a:sym typeface="Arial" charset="0"/>
              </a:rPr>
              <a:pPr/>
              <a:t>22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04" name="Shape 104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Anlass für die Suche nach Behandlung ist bei Erwachsenen seltener ADHS, sondern eine der Komorbiditäten oder Probleme im beruflichen oder privaten / sozialen Umfeld. Verhaltenstherapeutische Ansätze sind hilfreich (Heßlinger et al. 2000 a).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0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DB87D632-148B-420D-A5CF-0343F47B5B28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23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09" name="Shape 109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Stimulanzien </a:t>
            </a:r>
            <a:r>
              <a:rPr lang="de-DE" sz="2800"/>
              <a:t>wirken spezifisch auf das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dopaminerge System</a:t>
            </a:r>
            <a:r>
              <a:rPr lang="de-DE" sz="2800"/>
              <a:t>. Damit korreliert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die klinische Erfahrung einer positiven Beeinflussung von Antrieb und Motivation.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Methylphenidat ist das weitaus verbreiteste Mittel und gemäß der Konsensus-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Vereinbarung der DGPPN auch Mittel der ersten Wahl (Ebert et al., 2003).</a:t>
            </a:r>
          </a:p>
          <a:p>
            <a:pPr marL="298450" indent="-298450">
              <a:lnSpc>
                <a:spcPct val="9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Amphetamin soll zusätzlich eine serotonerge Komponente haben.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fill="hold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1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28D457AF-1B19-48AE-BB9C-54F3E611699E}" type="slidenum">
              <a:rPr lang="de-DE">
                <a:effectLst/>
                <a:sym typeface="Arial" charset="0"/>
              </a:rPr>
              <a:pPr/>
              <a:t>24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Methylphenidat bei Sucht-erkrankungen: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Der Einsatz von Methylphenidat gerade bei Suchtpatienten wird insbesondere auch in der Laienpresse kontrovers diskutiert.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Ist gleichwohl das Mittel der Wahl.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Therapieerschwerung durch BTMG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1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9CFB6CC-F7A7-4A67-9FE0-44476294BFE0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25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Bei ADHS – Patienten mit Kokainabusus wurde in einer offenen Studie nicht nur eine Besserung der ADS beobachtet, </a:t>
            </a:r>
          </a:p>
          <a:p>
            <a:pPr>
              <a:buFontTx/>
              <a:buChar char="•"/>
            </a:pPr>
            <a:r>
              <a:rPr lang="de-DE"/>
              <a:t>sondern auch eine Reduktion der Kokainmenge (Levin et al. 1998, Levin et al. 2002).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1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73C597C-F11E-43C0-90E6-5576D35752C1}" type="slidenum">
              <a:rPr lang="de-DE">
                <a:effectLst/>
                <a:sym typeface="Arial" charset="0"/>
              </a:rPr>
              <a:pPr/>
              <a:t>26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Therapie</a:t>
            </a:r>
          </a:p>
        </p:txBody>
      </p:sp>
      <p:sp>
        <p:nvSpPr>
          <p:cNvPr id="121" name="Shape 121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Bei Jugendlichen mit ADHS wurde eine Abnahme der besonderen Gefährdung</a:t>
            </a:r>
          </a:p>
          <a:p>
            <a:pPr>
              <a:buFontTx/>
              <a:buChar char="•"/>
            </a:pPr>
            <a:r>
              <a:rPr lang="de-DE"/>
              <a:t>einer Abhängigkeitsentwicklung von bis zu 85% beschrieben, wenn frühzeitig</a:t>
            </a:r>
          </a:p>
          <a:p>
            <a:pPr>
              <a:buFontTx/>
              <a:buChar char="•"/>
            </a:pPr>
            <a:r>
              <a:rPr lang="de-DE"/>
              <a:t>eine Stimulanzienabhängigkeits- behandlung erfolgt (Biedermann 1999).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2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A7878657-CE74-46A1-9D66-EFB8D0B7EBAF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27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24" name="Shape 124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>
            <a:normAutofit/>
          </a:bodyPr>
          <a:lstStyle/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Suchtpotential von Methylphenidat ist wegen der fehlenden euphorisierenden Wirkung nicht anzunehmen und auch nicht beschrieben.</a:t>
            </a:r>
          </a:p>
          <a:p>
            <a:pPr marL="298450" indent="-298450">
              <a:buFont typeface="Wingdings" pitchFamily="2" charset="2"/>
              <a:buNone/>
            </a:pPr>
            <a:endParaRPr lang="de-DE" sz="2800"/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Ein Missbrauch ist allenfalls bei der Inhalation oder intravenösen Einnahme von zermörserten Tabletten vorgekommen – dem kann etwa durch die Verordnung von Retardpräparaten vorgebeugt werden (Krause und Krause).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2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DDFFB68-1099-489E-A10B-BFE756468EAD}" type="slidenum">
              <a:rPr lang="de-DE">
                <a:effectLst/>
                <a:sym typeface="Arial" charset="0"/>
              </a:rPr>
              <a:pPr/>
              <a:t>28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27" name="Shape 127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Eine häufige und typische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Komplikation von ADS </a:t>
            </a:r>
            <a:r>
              <a:rPr lang="de-DE"/>
              <a:t>ist die Entwicklung einer A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bhängigkeitserkrankung</a:t>
            </a:r>
            <a:r>
              <a:rPr lang="de-DE"/>
              <a:t>,</a:t>
            </a:r>
          </a:p>
          <a:p>
            <a:pPr>
              <a:buFontTx/>
              <a:buChar char="•"/>
            </a:pPr>
            <a:r>
              <a:rPr lang="de-DE"/>
              <a:t>deren Entstehung durch ADHS begünstigt und deren Therapie</a:t>
            </a:r>
          </a:p>
          <a:p>
            <a:pPr>
              <a:buFontTx/>
              <a:buChar char="•"/>
            </a:pPr>
            <a:r>
              <a:rPr lang="de-DE"/>
              <a:t>durch ADHS erheblich erschwert wird, was durch die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hohe Abbruchrate </a:t>
            </a:r>
            <a:r>
              <a:rPr lang="de-DE"/>
              <a:t>dieser Suchtgruppe unterstrichen wird.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3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2660B700-B8DD-4942-A4F2-CC8517C04277}" type="slidenum">
              <a:rPr lang="de-DE">
                <a:effectLst/>
                <a:sym typeface="Arial" charset="0"/>
              </a:rPr>
              <a:pPr/>
              <a:t>29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Neurobiologie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In funktionellen MRT Untersuchungen liegen die Störungen im N. Accumbens. </a:t>
            </a:r>
            <a:br>
              <a:rPr lang="de-DE"/>
            </a:br>
            <a:r>
              <a:rPr lang="de-DE"/>
              <a:t>ADHS Patienten „verarbeiten keine Belohnung (Dopamin), sie bekommen keine Belohnung“.</a:t>
            </a:r>
          </a:p>
          <a:p>
            <a:pPr>
              <a:buFontTx/>
              <a:buChar char="•"/>
            </a:pPr>
            <a:r>
              <a:rPr lang="de-DE"/>
              <a:t>Beispiel: Kaufsucht, Sexsucht,</a:t>
            </a:r>
          </a:p>
          <a:p>
            <a:pPr>
              <a:buFont typeface="Wingdings" pitchFamily="2" charset="2"/>
              <a:buNone/>
            </a:pPr>
            <a:r>
              <a:rPr lang="de-DE"/>
              <a:t>   M. Huss, Uni Mainz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3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4396D2DD-2D5B-40AA-97D5-101E91CF9B60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301625" y="400050"/>
            <a:ext cx="8510588" cy="1004888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Epidemiologie in Deutschland 2012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539750" y="2060575"/>
            <a:ext cx="8229600" cy="2663825"/>
          </a:xfrm>
        </p:spPr>
        <p:txBody>
          <a:bodyPr lIns="0" tIns="0" rIns="0" bIns="0">
            <a:normAutofit/>
          </a:bodyPr>
          <a:lstStyle/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20 Mio. Nikotinabhängige ( 37% der erwachsenen Bevölkerung )</a:t>
            </a:r>
          </a:p>
          <a:p>
            <a:pPr marL="195263" indent="-195263" defTabSz="693738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endParaRPr lang="de-DE" sz="1800"/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2.5 Mio. Alkoholabhängige</a:t>
            </a:r>
          </a:p>
          <a:p>
            <a:pPr marL="195263" indent="-195263" defTabSz="693738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</a:pPr>
            <a:endParaRPr lang="de-DE" sz="1800"/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1.4 Mio. Medikamentenabhängige</a:t>
            </a:r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</a:pPr>
            <a:r>
              <a:rPr lang="de-DE" sz="1800"/>
              <a:t> </a:t>
            </a:r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160 000 Abhängige von illegalisierten Substanzen </a:t>
            </a:r>
          </a:p>
          <a:p>
            <a:pPr marL="195263" indent="-195263" defTabSz="693738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endParaRPr lang="de-DE" sz="1800"/>
          </a:p>
          <a:p>
            <a:pPr marL="195263" indent="-195263" defTabSz="693738">
              <a:lnSpc>
                <a:spcPct val="80000"/>
              </a:lnSpc>
              <a:spcBef>
                <a:spcPts val="400"/>
              </a:spcBef>
              <a:buFontTx/>
              <a:buChar char="•"/>
            </a:pPr>
            <a:r>
              <a:rPr lang="de-DE" sz="1800"/>
              <a:t>Ca. 50 000 Spielsüchtige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3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F76F8EA-7010-447C-8436-09F60BD60C8E}" type="slidenum">
              <a:rPr lang="de-DE">
                <a:effectLst/>
                <a:sym typeface="Arial" charset="0"/>
              </a:rPr>
              <a:pPr/>
              <a:t>30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35" name="Shape 135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ADHS führt von der frühen Kindheit an zu, je nach Primärpersönlichkeit und sozialem Milieu,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unterschiedlich schwer ausgeprägten Schwierigkeiten in allen Lebensbereichen</a:t>
            </a:r>
            <a:r>
              <a:rPr lang="de-DE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3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A043D850-3B42-4F78-806D-91C23BB3952B}" type="slidenum">
              <a:rPr lang="de-DE">
                <a:effectLst/>
                <a:sym typeface="Arial" charset="0"/>
              </a:rPr>
              <a:pPr/>
              <a:t>31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39" name="Shape 139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Eine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spezifische Therapie</a:t>
            </a:r>
            <a:r>
              <a:rPr lang="de-DE"/>
              <a:t>, meist aus Kombination aus Pharmakotherapie und</a:t>
            </a:r>
          </a:p>
          <a:p>
            <a:pPr>
              <a:buFontTx/>
              <a:buChar char="•"/>
            </a:pPr>
            <a:r>
              <a:rPr lang="de-DE"/>
              <a:t>psychotherapeutischen Interventionen in unterschiedlicher Intensität, kann, je</a:t>
            </a:r>
          </a:p>
          <a:p>
            <a:pPr>
              <a:buFontTx/>
              <a:buChar char="•"/>
            </a:pPr>
            <a:r>
              <a:rPr lang="de-DE"/>
              <a:t>nach Lebenssituation und Komorbiditäten, oft zu einer </a:t>
            </a:r>
            <a:r>
              <a:rPr lang="de-DE">
                <a:latin typeface="Arial Bold"/>
                <a:ea typeface="Arial Bold"/>
                <a:cs typeface="Arial Bold"/>
                <a:sym typeface="Arial Bold"/>
              </a:rPr>
              <a:t>raschen und nachhaltigen Verbesserung der Lebensqualität </a:t>
            </a:r>
            <a:r>
              <a:rPr lang="de-DE"/>
              <a:t>führen.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4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E34D92D4-21A9-450D-83E4-0F7DD1D277E1}" type="slidenum">
              <a:rPr lang="de-DE">
                <a:effectLst/>
                <a:sym typeface="Arial" charset="0"/>
              </a:rPr>
              <a:pPr/>
              <a:t>32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43" name="Shape 143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Fazit</a:t>
            </a:r>
          </a:p>
        </p:txBody>
      </p:sp>
      <p:sp>
        <p:nvSpPr>
          <p:cNvPr id="144" name="Shape 144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Die Haltequote und Rückkehr zu körperlicher Gesundheit, psychischer Gesundheit und sozialem Wohlbefinden erfordert einen multimodalen Therapie- ansatz </a:t>
            </a:r>
          </a:p>
          <a:p>
            <a:pPr>
              <a:buFontTx/>
              <a:buChar char="•"/>
            </a:pPr>
            <a:r>
              <a:rPr lang="de-DE"/>
              <a:t>weniger von Psychotherapie </a:t>
            </a:r>
          </a:p>
          <a:p>
            <a:pPr>
              <a:buFontTx/>
              <a:buChar char="•"/>
            </a:pPr>
            <a:r>
              <a:rPr lang="de-DE"/>
              <a:t>an erster Stelle: eine adäquate Pharmakotherapie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4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414FF7F-C8EA-4E63-A58A-110A4812E4A2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33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47" name="Shape 147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Eigene Zahlen 2012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596900" y="1466850"/>
            <a:ext cx="8229600" cy="452596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130 adulte ADHS Patienten</a:t>
            </a:r>
          </a:p>
          <a:p>
            <a:pPr>
              <a:buFontTx/>
              <a:buChar char="•"/>
            </a:pPr>
            <a:endParaRPr lang="de-DE"/>
          </a:p>
          <a:p>
            <a:pPr>
              <a:buFontTx/>
              <a:buChar char="•"/>
            </a:pPr>
            <a:r>
              <a:rPr lang="de-DE"/>
              <a:t>170 Opiat Substitutionspatienten </a:t>
            </a:r>
          </a:p>
          <a:p>
            <a:pPr>
              <a:buFontTx/>
              <a:buChar char="•"/>
            </a:pPr>
            <a:r>
              <a:rPr lang="de-DE"/>
              <a:t>70% (n=105) dl-Methadon</a:t>
            </a:r>
          </a:p>
          <a:p>
            <a:pPr>
              <a:buFontTx/>
              <a:buChar char="•"/>
            </a:pPr>
            <a:r>
              <a:rPr lang="de-DE"/>
              <a:t>19% (n=30)   l-Methadon= Polamidon</a:t>
            </a:r>
          </a:p>
          <a:p>
            <a:pPr>
              <a:buFontTx/>
              <a:buChar char="•"/>
            </a:pPr>
            <a:r>
              <a:rPr lang="de-DE"/>
              <a:t>11% (n=17)   Buprenorphin= Subutex</a:t>
            </a:r>
          </a:p>
          <a:p>
            <a:pPr>
              <a:buFontTx/>
              <a:buChar char="•"/>
            </a:pPr>
            <a:endParaRPr lang="de-DE"/>
          </a:p>
          <a:p>
            <a:pPr>
              <a:buFont typeface="Wingdings" pitchFamily="2" charset="2"/>
              <a:buNone/>
            </a:pPr>
            <a:r>
              <a:rPr lang="de-DE"/>
              <a:t>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5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0151511D-86F0-4E44-AD2B-ACA03D8759E7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34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620712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Eigene Ergebnisse 20012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457200" y="981075"/>
            <a:ext cx="8229600" cy="5145088"/>
          </a:xfrm>
        </p:spPr>
        <p:txBody>
          <a:bodyPr lIns="0" tIns="0" rIns="0" bIns="0">
            <a:normAutofit/>
          </a:bodyPr>
          <a:lstStyle/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10% / Jahr (n=17) clean, regulär abgemeldet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70% (n=110) länger als 2 (-19) Jahre in Therapie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0.5% Letatlität (n=1)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15% (n=12)Abbrecher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15% (n=11)Beigebraucher (Kokain)</a:t>
            </a:r>
          </a:p>
          <a:p>
            <a:pPr marL="334963" indent="-334963" defTabSz="895350">
              <a:lnSpc>
                <a:spcPct val="90000"/>
              </a:lnSpc>
              <a:buFontTx/>
              <a:buChar char="•"/>
            </a:pPr>
            <a:r>
              <a:rPr lang="de-DE" sz="3100"/>
              <a:t>85% (n=121) Verbesserung des psychischen und körperlichen Zustandes und der Lebenszufriedenheit (Fahrenberg Fragebogen)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15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1E705A0C-3ABC-4353-AA25-77355D950D7D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35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5" name="Shape 155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Allgemeinmedizinische Komorbidität  2012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457200" y="1281113"/>
            <a:ext cx="8229600" cy="5589587"/>
          </a:xfrm>
        </p:spPr>
        <p:txBody>
          <a:bodyPr lIns="0" tIns="0" rIns="0" bIns="0">
            <a:normAutofit/>
          </a:bodyPr>
          <a:lstStyle/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65% (n=98)Hepatitis C (3 Patienten/Quartal Interferon/ RBV, ab 2014 neue Therapieformen)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2 Patienten </a:t>
            </a:r>
            <a:r>
              <a:rPr lang="de-DE" sz="3000">
                <a:latin typeface="Arial Bold"/>
                <a:ea typeface="Arial Bold"/>
                <a:cs typeface="Arial Bold"/>
                <a:sym typeface="Arial Bold"/>
              </a:rPr>
              <a:t>HIV </a:t>
            </a:r>
            <a:r>
              <a:rPr lang="de-DE" sz="3000"/>
              <a:t>positiv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15 % (n= 23)chronische Spritzenabszessen, Thrombosen, Marcumarbehandlungen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10% (n=15)kardiologischen Erkrankungen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10% (n=11)onkologische Erkrankungen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3% (n=5)Diabetes mellitus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45% (n=68) COPD</a:t>
            </a:r>
          </a:p>
          <a:p>
            <a:pPr marL="325438" indent="-325438" defTabSz="868363">
              <a:lnSpc>
                <a:spcPct val="90000"/>
              </a:lnSpc>
              <a:buFontTx/>
              <a:buChar char="•"/>
            </a:pPr>
            <a:r>
              <a:rPr lang="de-DE" sz="3000"/>
              <a:t>60% (n=90) chronische Opstipation, Oberbauchbeschwerden, Gallensteine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5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768225C5-51A1-4B4A-9A45-D6184D3F8444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36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59" name="Shape 159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873125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Psychiatrische Komorbidität 2011</a:t>
            </a:r>
          </a:p>
        </p:txBody>
      </p:sp>
      <p:sp>
        <p:nvSpPr>
          <p:cNvPr id="160" name="Shape 160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19%(n=20)  psychiatrische Komorbidität, </a:t>
            </a:r>
          </a:p>
          <a:p>
            <a:pPr>
              <a:buFont typeface="Wingdings" pitchFamily="2" charset="2"/>
              <a:buNone/>
            </a:pPr>
            <a:r>
              <a:rPr lang="de-DE"/>
              <a:t>   Schizophrenie,  Psychosen, </a:t>
            </a:r>
          </a:p>
          <a:p>
            <a:pPr>
              <a:buFont typeface="Wingdings" pitchFamily="2" charset="2"/>
              <a:buNone/>
            </a:pPr>
            <a:r>
              <a:rPr lang="de-DE"/>
              <a:t>   Borderline (ADHS) Störungen, Depressionen</a:t>
            </a:r>
          </a:p>
          <a:p>
            <a:pPr>
              <a:buFont typeface="Wingdings" pitchFamily="2" charset="2"/>
              <a:buNone/>
            </a:pPr>
            <a:r>
              <a:rPr lang="de-DE"/>
              <a:t> </a:t>
            </a:r>
          </a:p>
          <a:p>
            <a:pPr>
              <a:buFontTx/>
              <a:buChar char="•"/>
            </a:pPr>
            <a:r>
              <a:rPr lang="de-DE"/>
              <a:t>18% (n=27) chronische Angst</a:t>
            </a:r>
          </a:p>
          <a:p>
            <a:pPr>
              <a:buFontTx/>
              <a:buChar char="•"/>
            </a:pPr>
            <a:r>
              <a:rPr lang="de-DE"/>
              <a:t>23% (n=38) adultes ADH Syndrom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6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FEC0E706-573F-4C15-83B4-511730CD429A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37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63" name="Shape 163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Berufstätigkeit 2012</a:t>
            </a:r>
            <a:r>
              <a:rPr lang="de-DE" sz="3200"/>
              <a:t>	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17% (n=28) der Substituierten arbeiten ganztägig, sozialversichert</a:t>
            </a:r>
          </a:p>
          <a:p>
            <a:pPr>
              <a:buFontTx/>
              <a:buChar char="•"/>
            </a:pPr>
            <a:r>
              <a:rPr lang="de-DE"/>
              <a:t>31% (n=55) arbeiten im Rahmen von Sozialmaßnahmen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pPr>
              <a:buFontTx/>
              <a:buChar char="•"/>
            </a:pPr>
            <a:r>
              <a:rPr lang="de-DE"/>
              <a:t>52% (n= 76) haben keine Tagesbeschäftigung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6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3E4A9F84-B04C-409C-9600-F358F7C5BC7F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38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167" name="Shape 167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rgbClr val="FFFFFF"/>
                </a:solidFill>
              </a:rPr>
              <a:t>Kosten 2012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276225" y="1306513"/>
            <a:ext cx="8591550" cy="47529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 540 000 € Substitutionskosten/ Jahr  bei150 Patienten.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Davon 320 000 € Medikamentenkosten/Jahr bei 150 Patienten.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de-DE"/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 3600€ Substitutionskosten pro Patient/ Jahr.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/>
              <a:t> 40 150 €  Gefängniskosten pro Delinquent/ Jahr.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70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Alkoholbezogene Störung</a:t>
            </a:r>
          </a:p>
        </p:txBody>
      </p:sp>
      <p:sp>
        <p:nvSpPr>
          <p:cNvPr id="47106" name="Shape 171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Behandlungspfade sind nützlich, S3 Leitlinien liegen noch nicht vor</a:t>
            </a:r>
          </a:p>
          <a:p>
            <a:pPr>
              <a:buFontTx/>
              <a:buChar char="•"/>
            </a:pPr>
            <a:r>
              <a:rPr lang="de-DE"/>
              <a:t>Psychotherapeutische Optionen</a:t>
            </a:r>
          </a:p>
          <a:p>
            <a:pPr>
              <a:buFontTx/>
              <a:buChar char="•"/>
            </a:pPr>
            <a:r>
              <a:rPr lang="de-DE"/>
              <a:t>Suchthilfeeinrichtungen nach erstmaliger stationärer Behandlung, danach suchtmedizinische Behandlung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hape 3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E8B22EC-EB3B-4AEC-A795-A23BB73D7D0B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4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4294967295"/>
          </p:nvPr>
        </p:nvSpPr>
        <p:spPr>
          <a:xfrm>
            <a:off x="468313" y="1557338"/>
            <a:ext cx="8229600" cy="3024187"/>
          </a:xfrm>
        </p:spPr>
        <p:txBody>
          <a:bodyPr lIns="0" tIns="0" rIns="0" bIns="0">
            <a:normAutofit/>
          </a:bodyPr>
          <a:lstStyle/>
          <a:p>
            <a:pPr marL="257175" indent="-257175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de-DE" sz="2400"/>
              <a:t>Sucht im Sinne der internationalen Klassifikationen der Erkrankungen werden als eine Folge des Gebrauches </a:t>
            </a:r>
            <a:r>
              <a:rPr lang="de-DE" sz="2800">
                <a:solidFill>
                  <a:schemeClr val="accent2"/>
                </a:solidFill>
              </a:rPr>
              <a:t>psychotroper Substanzen</a:t>
            </a:r>
            <a:r>
              <a:rPr lang="de-DE" sz="2400"/>
              <a:t> verstanden.</a:t>
            </a:r>
          </a:p>
          <a:p>
            <a:pPr marL="257175" indent="-257175">
              <a:lnSpc>
                <a:spcPct val="80000"/>
              </a:lnSpc>
              <a:buFont typeface="Wingdings" pitchFamily="2" charset="2"/>
              <a:buNone/>
            </a:pPr>
            <a:endParaRPr lang="de-DE" sz="240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r>
              <a:rPr lang="de-DE" sz="2400"/>
              <a:t>Der Gebrauch muss zwanghaft weitergeführt</a:t>
            </a:r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de-DE" sz="2400"/>
              <a:t>    werden. </a:t>
            </a:r>
          </a:p>
          <a:p>
            <a:pPr marL="257175" indent="-257175">
              <a:lnSpc>
                <a:spcPct val="80000"/>
              </a:lnSpc>
              <a:buFont typeface="Wingdings" pitchFamily="2" charset="2"/>
              <a:buNone/>
            </a:pPr>
            <a:endParaRPr lang="de-DE" sz="2400"/>
          </a:p>
          <a:p>
            <a:pPr marL="257175" indent="-257175">
              <a:lnSpc>
                <a:spcPct val="80000"/>
              </a:lnSpc>
              <a:spcBef>
                <a:spcPts val="500"/>
              </a:spcBef>
              <a:buFontTx/>
              <a:buChar char="•"/>
            </a:pPr>
            <a:r>
              <a:rPr lang="de-DE" sz="2400"/>
              <a:t>Abbruch des Gebrauchs führt zum körperlichen Entzug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Alkoholbezogene Störungen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>
            <a:normAutofit/>
          </a:bodyPr>
          <a:lstStyle/>
          <a:p>
            <a:pPr>
              <a:buFontTx/>
              <a:buChar char="•"/>
            </a:pPr>
            <a:r>
              <a:rPr lang="de-DE"/>
              <a:t>Medikamentöse Therapie: Acamprosat (Campral): moderater Effekt, </a:t>
            </a:r>
          </a:p>
          <a:p>
            <a:pPr>
              <a:buFontTx/>
              <a:buChar char="•"/>
            </a:pPr>
            <a:r>
              <a:rPr lang="de-DE"/>
              <a:t>Naaloxon: Adepent, Nalmefene, wirkt auf die Endorphinrezeptoren, moderater Effekt</a:t>
            </a:r>
          </a:p>
          <a:p>
            <a:pPr>
              <a:buFontTx/>
              <a:buChar char="•"/>
            </a:pPr>
            <a:r>
              <a:rPr lang="de-DE"/>
              <a:t>Disulfiram(Antabus,Tetradyn: bewirkt DAR, nicht mehr verfügbar, deutlicher Effekt auf rückfallfreie Zeit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323850" y="404813"/>
            <a:ext cx="8510588" cy="1004887"/>
          </a:xfrm>
        </p:spPr>
        <p:txBody>
          <a:bodyPr lIns="0" tIns="0" rIns="0" bIns="0">
            <a:normAutofit/>
          </a:bodyPr>
          <a:lstStyle/>
          <a:p>
            <a:pPr defTabSz="839788"/>
            <a:r>
              <a:rPr lang="de-DE" sz="3600">
                <a:solidFill>
                  <a:schemeClr val="tx1"/>
                </a:solidFill>
              </a:rPr>
              <a:t>Inhalation von nikotinhaltigen Verbrennungsgasen</a:t>
            </a:r>
          </a:p>
        </p:txBody>
      </p:sp>
      <p:sp>
        <p:nvSpPr>
          <p:cNvPr id="49154" name="Shape 177"/>
          <p:cNvSpPr>
            <a:spLocks noGrp="1"/>
          </p:cNvSpPr>
          <p:nvPr>
            <p:ph type="body" idx="4294967295"/>
          </p:nvPr>
        </p:nvSpPr>
        <p:spPr>
          <a:xfrm>
            <a:off x="323850" y="1700213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Feinstaub (Gefäßentzündungen)</a:t>
            </a:r>
          </a:p>
          <a:p>
            <a:pPr>
              <a:buFontTx/>
              <a:buChar char="•"/>
            </a:pPr>
            <a:r>
              <a:rPr lang="de-DE"/>
              <a:t>Grobstaub (COPD)</a:t>
            </a:r>
          </a:p>
          <a:p>
            <a:pPr>
              <a:buFontTx/>
              <a:buChar char="•"/>
            </a:pPr>
            <a:r>
              <a:rPr lang="de-DE"/>
              <a:t>Teer (Carzinome)</a:t>
            </a:r>
          </a:p>
          <a:p>
            <a:pPr>
              <a:buFontTx/>
              <a:buChar char="•"/>
            </a:pPr>
            <a:r>
              <a:rPr lang="de-DE"/>
              <a:t>Nikotin (Dopaminfreisetzung) untoxisch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>
            <a:normAutofit/>
          </a:bodyPr>
          <a:lstStyle/>
          <a:p>
            <a:pPr defTabSz="839788"/>
            <a:r>
              <a:rPr lang="de-DE" sz="3600">
                <a:solidFill>
                  <a:schemeClr val="tx1"/>
                </a:solidFill>
              </a:rPr>
              <a:t>Inhalation von nikotinhaltigen Verbrennungsgasen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>
            <a:normAutofit/>
          </a:bodyPr>
          <a:lstStyle/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 b="1"/>
              <a:t>Nikotinersatztherapie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endParaRPr lang="de-DE" sz="2800"/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Mundsprays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E Zigarette ohne toxische Effekte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Hypnose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Akupunktur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Kurzintervention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Vareniclin(Champix), Bupropion(Elontril/Zyban)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Psychotherapie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82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>
                <a:solidFill>
                  <a:schemeClr val="tx1"/>
                </a:solidFill>
              </a:rPr>
              <a:t>Sucht im Alter</a:t>
            </a:r>
          </a:p>
        </p:txBody>
      </p:sp>
      <p:sp>
        <p:nvSpPr>
          <p:cNvPr id="51202" name="Shape 183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Voralterung der Suchtpatienten</a:t>
            </a:r>
          </a:p>
          <a:p>
            <a:pPr>
              <a:buFontTx/>
              <a:buChar char="•"/>
            </a:pPr>
            <a:r>
              <a:rPr lang="de-DE"/>
              <a:t>Pflege bislang nicht vorbereitet</a:t>
            </a:r>
          </a:p>
          <a:p>
            <a:pPr>
              <a:buFontTx/>
              <a:buChar char="•"/>
            </a:pPr>
            <a:r>
              <a:rPr lang="de-DE"/>
              <a:t>Gerontopsychiatrie: besondere Kenntnisse</a:t>
            </a:r>
          </a:p>
          <a:p>
            <a:pPr>
              <a:buFontTx/>
              <a:buChar char="•"/>
            </a:pPr>
            <a:r>
              <a:rPr lang="de-DE"/>
              <a:t>Hausärztliche Kenntnisse</a:t>
            </a:r>
          </a:p>
          <a:p>
            <a:pPr>
              <a:buFontTx/>
              <a:buChar char="•"/>
            </a:pPr>
            <a:r>
              <a:rPr lang="de-DE"/>
              <a:t>„Sucht“altenheime</a:t>
            </a:r>
          </a:p>
          <a:p>
            <a:pPr>
              <a:buFontTx/>
              <a:buChar char="•"/>
            </a:pPr>
            <a:r>
              <a:rPr lang="de-DE"/>
              <a:t>Suchtmedizinische Ausbildung im Studium</a:t>
            </a:r>
          </a:p>
          <a:p>
            <a:pPr>
              <a:buFontTx/>
              <a:buChar char="•"/>
            </a:pPr>
            <a:r>
              <a:rPr lang="de-DE"/>
              <a:t>Ethik der Sucht im Alter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4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B0ABA73A-A5FD-4ABB-8C21-113A902C3A14}" type="slidenum">
              <a:rPr lang="de-DE">
                <a:solidFill>
                  <a:srgbClr val="FFFFFF"/>
                </a:solidFill>
                <a:effectLst/>
                <a:sym typeface="Arial" charset="0"/>
              </a:rPr>
              <a:pPr/>
              <a:t>5</a:t>
            </a:fld>
            <a:endParaRPr lang="de-DE">
              <a:solidFill>
                <a:srgbClr val="FFFFFF"/>
              </a:solidFill>
              <a:effectLst/>
              <a:sym typeface="Arial" charset="0"/>
            </a:endParaRPr>
          </a:p>
        </p:txBody>
      </p:sp>
      <p:sp>
        <p:nvSpPr>
          <p:cNvPr id="43" name="Shape 43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4294967295"/>
          </p:nvPr>
        </p:nvSpPr>
        <p:spPr>
          <a:xfrm>
            <a:off x="468313" y="1341438"/>
            <a:ext cx="8229600" cy="4895850"/>
          </a:xfrm>
        </p:spPr>
        <p:txBody>
          <a:bodyPr lIns="0" tIns="0" rIns="0" bIns="0"/>
          <a:lstStyle/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 DSM IV (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D</a:t>
            </a:r>
            <a:r>
              <a:rPr lang="de-DE" sz="2800"/>
              <a:t>iagnostisches und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S</a:t>
            </a:r>
            <a:r>
              <a:rPr lang="de-DE" sz="2800"/>
              <a:t>tatistitsches </a:t>
            </a:r>
            <a:r>
              <a:rPr lang="de-DE" sz="2800"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lang="de-DE" sz="2800"/>
              <a:t>anual psychischer Störungen) nur noch die Begriffe :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„Abhängigkeit“,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 „Missbrauch“ und 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„schädlicher Gebrauch“.</a:t>
            </a:r>
          </a:p>
          <a:p>
            <a:pPr marL="298450" indent="-298450">
              <a:spcBef>
                <a:spcPts val="600"/>
              </a:spcBef>
              <a:buFontTx/>
              <a:buChar char="•"/>
            </a:pPr>
            <a:r>
              <a:rPr lang="de-DE" sz="2800"/>
              <a:t>„Substanz Gebrauchs Störung“, SUD,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4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8F86031A-DDA6-4E0C-A276-04350DA9E755}" type="slidenum">
              <a:rPr lang="de-DE">
                <a:effectLst/>
                <a:sym typeface="Arial" charset="0"/>
              </a:rPr>
              <a:pPr/>
              <a:t>6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>
              <a:buFontTx/>
              <a:buChar char="•"/>
            </a:pPr>
            <a:r>
              <a:rPr lang="de-DE"/>
              <a:t>Im Rahmen der Drogendebatte wird auch gegenwärtiger Konsum illegaler Substanzen (=Drogen) häufig aufgrund ihres Status nach dem Betäubungsmittelgesetz (BtmG) prinzipiell als „Missbrauch“ bezeichnet.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50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288925"/>
          </a:xfrm>
          <a:noFill/>
          <a:ln w="12700">
            <a:miter lim="400000"/>
          </a:ln>
        </p:spPr>
        <p:txBody>
          <a:bodyPr lIns="0" tIns="0" rIns="0" bIns="0" anchor="t"/>
          <a:lstStyle/>
          <a:p>
            <a:fld id="{4524FEF4-1CB2-4E0A-B661-6EDB2739DAB0}" type="slidenum">
              <a:rPr lang="de-DE">
                <a:effectLst/>
                <a:sym typeface="Arial" charset="0"/>
              </a:rPr>
              <a:pPr/>
              <a:t>7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51" name="Shape 51"/>
          <p:cNvSpPr>
            <a:spLocks noGrp="1"/>
          </p:cNvSpPr>
          <p:nvPr>
            <p:ph type="title" idx="4294967295"/>
          </p:nvPr>
        </p:nvSpPr>
        <p:spPr>
          <a:xfrm>
            <a:off x="301625" y="388938"/>
            <a:ext cx="8510588" cy="1004887"/>
          </a:xfrm>
        </p:spPr>
        <p:txBody>
          <a:bodyPr lIns="0" tIns="0" rIns="0" bIns="0"/>
          <a:lstStyle/>
          <a:p>
            <a:r>
              <a:rPr lang="de-DE" sz="3200">
                <a:solidFill>
                  <a:schemeClr val="tx1"/>
                </a:solidFill>
              </a:rPr>
              <a:t>Definitionen 2008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4294967295"/>
          </p:nvPr>
        </p:nvSpPr>
        <p:spPr>
          <a:xfrm>
            <a:off x="301625" y="1676400"/>
            <a:ext cx="8540750" cy="3806825"/>
          </a:xfrm>
        </p:spPr>
        <p:txBody>
          <a:bodyPr lIns="0" tIns="0" rIns="0" bIns="0"/>
          <a:lstStyle/>
          <a:p>
            <a:pPr marL="298450" indent="-298450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de-DE" sz="2800"/>
              <a:t>Schädlicher Gebrauch (ICD 10) wird als ein Handeln verstanden, das tatsächliche Gesundheitsschäden zur Folge hat. Er bezeichnet ein Konsummuster psychotroper Substanzen, das zu einer Gesundheitsschädigung führt.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5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04800"/>
          </a:xfrm>
          <a:noFill/>
          <a:ln w="12700">
            <a:miter lim="400000"/>
          </a:ln>
        </p:spPr>
        <p:txBody>
          <a:bodyPr lIns="45719" rIns="45719" anchor="t">
            <a:spAutoFit/>
          </a:bodyPr>
          <a:lstStyle/>
          <a:p>
            <a:fld id="{0248BF92-87D0-4267-AB91-778BF56B2BB6}" type="slidenum">
              <a:rPr lang="de-DE">
                <a:effectLst/>
                <a:sym typeface="Arial" charset="0"/>
              </a:rPr>
              <a:pPr/>
              <a:t>8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5362" name="Shape 55"/>
          <p:cNvSpPr>
            <a:spLocks noGrp="1"/>
          </p:cNvSpPr>
          <p:nvPr>
            <p:ph type="title" idx="4294967295"/>
          </p:nvPr>
        </p:nvSpPr>
        <p:spPr/>
        <p:txBody>
          <a:bodyPr lIns="45719" rIns="45719"/>
          <a:lstStyle/>
          <a:p>
            <a:r>
              <a:rPr lang="de-DE">
                <a:solidFill>
                  <a:schemeClr val="tx1"/>
                </a:solidFill>
              </a:rPr>
              <a:t>DSM 5</a:t>
            </a:r>
          </a:p>
        </p:txBody>
      </p:sp>
      <p:sp>
        <p:nvSpPr>
          <p:cNvPr id="15363" name="Shape 56"/>
          <p:cNvSpPr>
            <a:spLocks noGrp="1"/>
          </p:cNvSpPr>
          <p:nvPr>
            <p:ph type="body" idx="4294967295"/>
          </p:nvPr>
        </p:nvSpPr>
        <p:spPr/>
        <p:txBody>
          <a:bodyPr lIns="45719" rIns="45719"/>
          <a:lstStyle/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25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r>
              <a:rPr lang="de-DE" sz="2500"/>
              <a:t>Die fünfte Ausgabe des DSM, welches neben dem ICD-10 der Weltgesundheitsorganisation als das Standardwerk zur Klassifizierung psychischer Störungen gilt, bringt zahlreiche Neuerungen und Veränderungen mit sich.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5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04800"/>
          </a:xfrm>
          <a:noFill/>
          <a:ln w="12700">
            <a:miter lim="400000"/>
          </a:ln>
        </p:spPr>
        <p:txBody>
          <a:bodyPr lIns="45719" rIns="45719" anchor="t">
            <a:spAutoFit/>
          </a:bodyPr>
          <a:lstStyle/>
          <a:p>
            <a:fld id="{FE1FD636-5542-4747-9F46-480FE0E1A756}" type="slidenum">
              <a:rPr lang="de-DE">
                <a:effectLst/>
                <a:sym typeface="Arial" charset="0"/>
              </a:rPr>
              <a:pPr/>
              <a:t>9</a:t>
            </a:fld>
            <a:endParaRPr lang="de-DE">
              <a:effectLst/>
              <a:sym typeface="Arial" charset="0"/>
            </a:endParaRPr>
          </a:p>
        </p:txBody>
      </p:sp>
      <p:sp>
        <p:nvSpPr>
          <p:cNvPr id="16386" name="Shape 59"/>
          <p:cNvSpPr>
            <a:spLocks noGrp="1"/>
          </p:cNvSpPr>
          <p:nvPr>
            <p:ph type="title" idx="4294967295"/>
          </p:nvPr>
        </p:nvSpPr>
        <p:spPr/>
        <p:txBody>
          <a:bodyPr lIns="45719" rIns="45719"/>
          <a:lstStyle/>
          <a:p>
            <a:r>
              <a:rPr lang="de-DE">
                <a:solidFill>
                  <a:schemeClr val="tx1"/>
                </a:solidFill>
              </a:rPr>
              <a:t>Der neue Begriff „Sucht“</a:t>
            </a:r>
          </a:p>
        </p:txBody>
      </p:sp>
      <p:sp>
        <p:nvSpPr>
          <p:cNvPr id="16387" name="Shape 60"/>
          <p:cNvSpPr>
            <a:spLocks noGrp="1"/>
          </p:cNvSpPr>
          <p:nvPr>
            <p:ph type="body" idx="4294967295"/>
          </p:nvPr>
        </p:nvSpPr>
        <p:spPr/>
        <p:txBody>
          <a:bodyPr lIns="45719" rIns="45719"/>
          <a:lstStyle/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14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24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endParaRPr lang="de-DE" sz="2400"/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r>
              <a:rPr lang="de-DE" sz="2400"/>
              <a:t>Es wird nun von „Substanz-Gebrauchsstörungen“ </a:t>
            </a:r>
          </a:p>
          <a:p>
            <a:pPr marL="0" indent="0" defTabSz="457200">
              <a:spcBef>
                <a:spcPct val="0"/>
              </a:spcBef>
              <a:buFont typeface="Wingdings" pitchFamily="2" charset="2"/>
              <a:buNone/>
            </a:pPr>
            <a:r>
              <a:rPr lang="de-DE" sz="2400"/>
              <a:t>(substance use disorders) gesprochen, was sprachlich etwas sperrig klingen mag, aber inhaltlich zur Entstigmatisierung des Abhängigkeits-Labels beitragen soll.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Wolken">
  <a:themeElements>
    <a:clrScheme name="Wolken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Wolk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olken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lken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462"/>
      </a:accent1>
      <a:accent2>
        <a:srgbClr val="6D6FC7"/>
      </a:accent2>
      <a:accent3>
        <a:srgbClr val="AABFBF"/>
      </a:accent3>
      <a:accent4>
        <a:srgbClr val="DADADA"/>
      </a:accent4>
      <a:accent5>
        <a:srgbClr val="AAB7B7"/>
      </a:accent5>
      <a:accent6>
        <a:srgbClr val="6365B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6462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6462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Words>1236</Words>
  <PresentationFormat>Bildschirmpräsentation (4:3)</PresentationFormat>
  <Paragraphs>249</Paragraphs>
  <Slides>43</Slides>
  <Notes>43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8" baseType="lpstr">
      <vt:lpstr>Arial</vt:lpstr>
      <vt:lpstr>Wingdings</vt:lpstr>
      <vt:lpstr>Avenir Roman</vt:lpstr>
      <vt:lpstr>Arial Bold</vt:lpstr>
      <vt:lpstr>Wolken</vt:lpstr>
      <vt:lpstr>Suchterkrankungen 2015</vt:lpstr>
      <vt:lpstr>Volkskrankheit Sucht</vt:lpstr>
      <vt:lpstr>Epidemiologie in Deutschland 2012</vt:lpstr>
      <vt:lpstr>Definitionen 2008</vt:lpstr>
      <vt:lpstr>Definitionen 2008</vt:lpstr>
      <vt:lpstr>Definitionen 2008</vt:lpstr>
      <vt:lpstr>Definitionen 2008</vt:lpstr>
      <vt:lpstr>DSM 5</vt:lpstr>
      <vt:lpstr>Der neue Begriff „Sucht“</vt:lpstr>
      <vt:lpstr>Ursachen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Soziales Umfeld</vt:lpstr>
      <vt:lpstr>ADHS und Sucht</vt:lpstr>
      <vt:lpstr>ADHS und Sucht</vt:lpstr>
      <vt:lpstr>ADHS und Sucht</vt:lpstr>
      <vt:lpstr>Therapie</vt:lpstr>
      <vt:lpstr>Folie 23</vt:lpstr>
      <vt:lpstr>Therapie</vt:lpstr>
      <vt:lpstr>Folie 25</vt:lpstr>
      <vt:lpstr>Therapie</vt:lpstr>
      <vt:lpstr>Folie 27</vt:lpstr>
      <vt:lpstr>Fazit</vt:lpstr>
      <vt:lpstr>Neurobiologie</vt:lpstr>
      <vt:lpstr>Fazit</vt:lpstr>
      <vt:lpstr>Fazit</vt:lpstr>
      <vt:lpstr>Fazit</vt:lpstr>
      <vt:lpstr>Eigene Zahlen 2012</vt:lpstr>
      <vt:lpstr>Eigene Ergebnisse 20012</vt:lpstr>
      <vt:lpstr>Allgemeinmedizinische Komorbidität  2012</vt:lpstr>
      <vt:lpstr>Psychiatrische Komorbidität 2011</vt:lpstr>
      <vt:lpstr>Berufstätigkeit 2012 </vt:lpstr>
      <vt:lpstr>Kosten 2012</vt:lpstr>
      <vt:lpstr>Alkoholbezogene Störung</vt:lpstr>
      <vt:lpstr>Alkoholbezogene Störungen</vt:lpstr>
      <vt:lpstr>Inhalation von nikotinhaltigen Verbrennungsgasen</vt:lpstr>
      <vt:lpstr>Inhalation von nikotinhaltigen Verbrennungsgasen</vt:lpstr>
      <vt:lpstr>Sucht im Alter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Suchterkrankungen 2015</dc:title>
  <cp:lastModifiedBy>WS06</cp:lastModifiedBy>
  <cp:revision>3</cp:revision>
  <dcterms:modified xsi:type="dcterms:W3CDTF">2015-04-28T07:52:16Z</dcterms:modified>
</cp:coreProperties>
</file>